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F4E2336-DE62-453E-895D-B96CFFC7AB38}" type="datetimeFigureOut">
              <a:rPr lang="ka-GE" smtClean="0"/>
              <a:t>12.07.2017</a:t>
            </a:fld>
            <a:endParaRPr lang="ka-GE"/>
          </a:p>
        </p:txBody>
      </p:sp>
      <p:sp>
        <p:nvSpPr>
          <p:cNvPr id="5" name="Footer Placeholder 4"/>
          <p:cNvSpPr>
            <a:spLocks noGrp="1"/>
          </p:cNvSpPr>
          <p:nvPr>
            <p:ph type="ftr" sz="quarter" idx="11"/>
          </p:nvPr>
        </p:nvSpPr>
        <p:spPr>
          <a:xfrm>
            <a:off x="1371600" y="4323845"/>
            <a:ext cx="6400800" cy="365125"/>
          </a:xfrm>
        </p:spPr>
        <p:txBody>
          <a:bodyPr/>
          <a:lstStyle/>
          <a:p>
            <a:endParaRPr lang="ka-GE"/>
          </a:p>
        </p:txBody>
      </p:sp>
      <p:sp>
        <p:nvSpPr>
          <p:cNvPr id="6" name="Slide Number Placeholder 5"/>
          <p:cNvSpPr>
            <a:spLocks noGrp="1"/>
          </p:cNvSpPr>
          <p:nvPr>
            <p:ph type="sldNum" sz="quarter" idx="12"/>
          </p:nvPr>
        </p:nvSpPr>
        <p:spPr>
          <a:xfrm>
            <a:off x="8077200" y="1430866"/>
            <a:ext cx="2743200" cy="365125"/>
          </a:xfrm>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410145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E2336-DE62-453E-895D-B96CFFC7AB38}" type="datetimeFigureOut">
              <a:rPr lang="ka-GE" smtClean="0"/>
              <a:t>12.07.2017</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117245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F4E2336-DE62-453E-895D-B96CFFC7AB38}" type="datetimeFigureOut">
              <a:rPr lang="ka-GE" smtClean="0"/>
              <a:t>12.07.2017</a:t>
            </a:fld>
            <a:endParaRPr lang="ka-GE"/>
          </a:p>
        </p:txBody>
      </p:sp>
      <p:sp>
        <p:nvSpPr>
          <p:cNvPr id="6" name="Footer Placeholder 5"/>
          <p:cNvSpPr>
            <a:spLocks noGrp="1"/>
          </p:cNvSpPr>
          <p:nvPr>
            <p:ph type="ftr" sz="quarter" idx="11"/>
          </p:nvPr>
        </p:nvSpPr>
        <p:spPr>
          <a:xfrm>
            <a:off x="685800" y="379941"/>
            <a:ext cx="6991492" cy="365125"/>
          </a:xfrm>
        </p:spPr>
        <p:txBody>
          <a:bodyPr/>
          <a:lstStyle/>
          <a:p>
            <a:endParaRPr lang="ka-GE"/>
          </a:p>
        </p:txBody>
      </p:sp>
      <p:sp>
        <p:nvSpPr>
          <p:cNvPr id="7" name="Slide Number Placeholder 6"/>
          <p:cNvSpPr>
            <a:spLocks noGrp="1"/>
          </p:cNvSpPr>
          <p:nvPr>
            <p:ph type="sldNum" sz="quarter" idx="12"/>
          </p:nvPr>
        </p:nvSpPr>
        <p:spPr>
          <a:xfrm>
            <a:off x="10862452" y="381000"/>
            <a:ext cx="643748" cy="365125"/>
          </a:xfrm>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2951382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F4E2336-DE62-453E-895D-B96CFFC7AB38}" type="datetimeFigureOut">
              <a:rPr lang="ka-GE" smtClean="0"/>
              <a:t>12.07.2017</a:t>
            </a:fld>
            <a:endParaRPr lang="ka-GE"/>
          </a:p>
        </p:txBody>
      </p:sp>
      <p:sp>
        <p:nvSpPr>
          <p:cNvPr id="6" name="Footer Placeholder 5"/>
          <p:cNvSpPr>
            <a:spLocks noGrp="1"/>
          </p:cNvSpPr>
          <p:nvPr>
            <p:ph type="ftr" sz="quarter" idx="11"/>
          </p:nvPr>
        </p:nvSpPr>
        <p:spPr>
          <a:xfrm>
            <a:off x="685800" y="379941"/>
            <a:ext cx="6991492" cy="365125"/>
          </a:xfrm>
        </p:spPr>
        <p:txBody>
          <a:bodyPr/>
          <a:lstStyle/>
          <a:p>
            <a:endParaRPr lang="ka-GE"/>
          </a:p>
        </p:txBody>
      </p:sp>
      <p:sp>
        <p:nvSpPr>
          <p:cNvPr id="7" name="Slide Number Placeholder 6"/>
          <p:cNvSpPr>
            <a:spLocks noGrp="1"/>
          </p:cNvSpPr>
          <p:nvPr>
            <p:ph type="sldNum" sz="quarter" idx="12"/>
          </p:nvPr>
        </p:nvSpPr>
        <p:spPr>
          <a:xfrm>
            <a:off x="10862452" y="381000"/>
            <a:ext cx="643748" cy="365125"/>
          </a:xfrm>
        </p:spPr>
        <p:txBody>
          <a:bodyPr/>
          <a:lstStyle/>
          <a:p>
            <a:fld id="{CA4F9928-FD4B-4A2C-942E-1ADF783A55EA}" type="slidenum">
              <a:rPr lang="ka-GE" smtClean="0"/>
              <a:t>‹#›</a:t>
            </a:fld>
            <a:endParaRPr lang="ka-GE"/>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702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F4E2336-DE62-453E-895D-B96CFFC7AB38}" type="datetimeFigureOut">
              <a:rPr lang="ka-GE" smtClean="0"/>
              <a:t>12.07.2017</a:t>
            </a:fld>
            <a:endParaRPr lang="ka-GE"/>
          </a:p>
        </p:txBody>
      </p:sp>
      <p:sp>
        <p:nvSpPr>
          <p:cNvPr id="6" name="Footer Placeholder 5"/>
          <p:cNvSpPr>
            <a:spLocks noGrp="1"/>
          </p:cNvSpPr>
          <p:nvPr>
            <p:ph type="ftr" sz="quarter" idx="11"/>
          </p:nvPr>
        </p:nvSpPr>
        <p:spPr>
          <a:xfrm>
            <a:off x="685800" y="378883"/>
            <a:ext cx="6991492" cy="365125"/>
          </a:xfrm>
        </p:spPr>
        <p:txBody>
          <a:bodyPr/>
          <a:lstStyle/>
          <a:p>
            <a:endParaRPr lang="ka-GE"/>
          </a:p>
        </p:txBody>
      </p:sp>
      <p:sp>
        <p:nvSpPr>
          <p:cNvPr id="7" name="Slide Number Placeholder 6"/>
          <p:cNvSpPr>
            <a:spLocks noGrp="1"/>
          </p:cNvSpPr>
          <p:nvPr>
            <p:ph type="sldNum" sz="quarter" idx="12"/>
          </p:nvPr>
        </p:nvSpPr>
        <p:spPr>
          <a:xfrm>
            <a:off x="10862452" y="381000"/>
            <a:ext cx="643748" cy="365125"/>
          </a:xfrm>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2721996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F4E2336-DE62-453E-895D-B96CFFC7AB38}" type="datetimeFigureOut">
              <a:rPr lang="ka-GE" smtClean="0"/>
              <a:t>12.07.2017</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290967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F4E2336-DE62-453E-895D-B96CFFC7AB38}" type="datetimeFigureOut">
              <a:rPr lang="ka-GE" smtClean="0"/>
              <a:t>12.07.2017</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479833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E2336-DE62-453E-895D-B96CFFC7AB38}" type="datetimeFigureOut">
              <a:rPr lang="ka-GE" smtClean="0"/>
              <a:t>12.07.2017</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3598786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F4E2336-DE62-453E-895D-B96CFFC7AB38}" type="datetimeFigureOut">
              <a:rPr lang="ka-GE" smtClean="0"/>
              <a:t>12.07.2017</a:t>
            </a:fld>
            <a:endParaRPr lang="ka-GE"/>
          </a:p>
        </p:txBody>
      </p:sp>
      <p:sp>
        <p:nvSpPr>
          <p:cNvPr id="5" name="Footer Placeholder 4"/>
          <p:cNvSpPr>
            <a:spLocks noGrp="1"/>
          </p:cNvSpPr>
          <p:nvPr>
            <p:ph type="ftr" sz="quarter" idx="11"/>
          </p:nvPr>
        </p:nvSpPr>
        <p:spPr>
          <a:xfrm>
            <a:off x="685800" y="381000"/>
            <a:ext cx="6991492" cy="365125"/>
          </a:xfrm>
        </p:spPr>
        <p:txBody>
          <a:bodyPr/>
          <a:lstStyle/>
          <a:p>
            <a:endParaRPr lang="ka-GE"/>
          </a:p>
        </p:txBody>
      </p:sp>
      <p:sp>
        <p:nvSpPr>
          <p:cNvPr id="6" name="Slide Number Placeholder 5"/>
          <p:cNvSpPr>
            <a:spLocks noGrp="1"/>
          </p:cNvSpPr>
          <p:nvPr>
            <p:ph type="sldNum" sz="quarter" idx="12"/>
          </p:nvPr>
        </p:nvSpPr>
        <p:spPr>
          <a:xfrm>
            <a:off x="10862452" y="381000"/>
            <a:ext cx="643748" cy="365125"/>
          </a:xfrm>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384462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E2336-DE62-453E-895D-B96CFFC7AB38}" type="datetimeFigureOut">
              <a:rPr lang="ka-GE" smtClean="0"/>
              <a:t>12.07.2017</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185135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F4E2336-DE62-453E-895D-B96CFFC7AB38}" type="datetimeFigureOut">
              <a:rPr lang="ka-GE" smtClean="0"/>
              <a:t>12.07.2017</a:t>
            </a:fld>
            <a:endParaRPr lang="ka-GE"/>
          </a:p>
        </p:txBody>
      </p:sp>
      <p:sp>
        <p:nvSpPr>
          <p:cNvPr id="5" name="Footer Placeholder 4"/>
          <p:cNvSpPr>
            <a:spLocks noGrp="1"/>
          </p:cNvSpPr>
          <p:nvPr>
            <p:ph type="ftr" sz="quarter" idx="11"/>
          </p:nvPr>
        </p:nvSpPr>
        <p:spPr>
          <a:xfrm>
            <a:off x="685800" y="381001"/>
            <a:ext cx="6991492" cy="364065"/>
          </a:xfrm>
        </p:spPr>
        <p:txBody>
          <a:bodyPr/>
          <a:lstStyle/>
          <a:p>
            <a:endParaRPr lang="ka-GE"/>
          </a:p>
        </p:txBody>
      </p:sp>
      <p:sp>
        <p:nvSpPr>
          <p:cNvPr id="6" name="Slide Number Placeholder 5"/>
          <p:cNvSpPr>
            <a:spLocks noGrp="1"/>
          </p:cNvSpPr>
          <p:nvPr>
            <p:ph type="sldNum" sz="quarter" idx="12"/>
          </p:nvPr>
        </p:nvSpPr>
        <p:spPr>
          <a:xfrm>
            <a:off x="10862452" y="381000"/>
            <a:ext cx="643748" cy="365125"/>
          </a:xfrm>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22829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E2336-DE62-453E-895D-B96CFFC7AB38}" type="datetimeFigureOut">
              <a:rPr lang="ka-GE" smtClean="0"/>
              <a:t>12.07.2017</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351128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4E2336-DE62-453E-895D-B96CFFC7AB38}" type="datetimeFigureOut">
              <a:rPr lang="ka-GE" smtClean="0"/>
              <a:t>12.07.2017</a:t>
            </a:fld>
            <a:endParaRPr lang="ka-GE"/>
          </a:p>
        </p:txBody>
      </p:sp>
      <p:sp>
        <p:nvSpPr>
          <p:cNvPr id="8" name="Footer Placeholder 7"/>
          <p:cNvSpPr>
            <a:spLocks noGrp="1"/>
          </p:cNvSpPr>
          <p:nvPr>
            <p:ph type="ftr" sz="quarter" idx="11"/>
          </p:nvPr>
        </p:nvSpPr>
        <p:spPr/>
        <p:txBody>
          <a:bodyPr/>
          <a:lstStyle/>
          <a:p>
            <a:endParaRPr lang="ka-GE"/>
          </a:p>
        </p:txBody>
      </p:sp>
      <p:sp>
        <p:nvSpPr>
          <p:cNvPr id="9" name="Slide Number Placeholder 8"/>
          <p:cNvSpPr>
            <a:spLocks noGrp="1"/>
          </p:cNvSpPr>
          <p:nvPr>
            <p:ph type="sldNum" sz="quarter" idx="12"/>
          </p:nvPr>
        </p:nvSpPr>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185245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4E2336-DE62-453E-895D-B96CFFC7AB38}" type="datetimeFigureOut">
              <a:rPr lang="ka-GE" smtClean="0"/>
              <a:t>12.07.2017</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355937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E2336-DE62-453E-895D-B96CFFC7AB38}" type="datetimeFigureOut">
              <a:rPr lang="ka-GE" smtClean="0"/>
              <a:t>12.07.2017</a:t>
            </a:fld>
            <a:endParaRPr lang="ka-GE"/>
          </a:p>
        </p:txBody>
      </p:sp>
      <p:sp>
        <p:nvSpPr>
          <p:cNvPr id="3" name="Footer Placeholder 2"/>
          <p:cNvSpPr>
            <a:spLocks noGrp="1"/>
          </p:cNvSpPr>
          <p:nvPr>
            <p:ph type="ftr" sz="quarter" idx="11"/>
          </p:nvPr>
        </p:nvSpPr>
        <p:spPr/>
        <p:txBody>
          <a:bodyPr/>
          <a:lstStyle/>
          <a:p>
            <a:endParaRPr lang="ka-GE"/>
          </a:p>
        </p:txBody>
      </p:sp>
      <p:sp>
        <p:nvSpPr>
          <p:cNvPr id="4" name="Slide Number Placeholder 3"/>
          <p:cNvSpPr>
            <a:spLocks noGrp="1"/>
          </p:cNvSpPr>
          <p:nvPr>
            <p:ph type="sldNum" sz="quarter" idx="12"/>
          </p:nvPr>
        </p:nvSpPr>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3257960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E2336-DE62-453E-895D-B96CFFC7AB38}" type="datetimeFigureOut">
              <a:rPr lang="ka-GE" smtClean="0"/>
              <a:t>12.07.2017</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335667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E2336-DE62-453E-895D-B96CFFC7AB38}" type="datetimeFigureOut">
              <a:rPr lang="ka-GE" smtClean="0"/>
              <a:t>12.07.2017</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CA4F9928-FD4B-4A2C-942E-1ADF783A55EA}" type="slidenum">
              <a:rPr lang="ka-GE" smtClean="0"/>
              <a:t>‹#›</a:t>
            </a:fld>
            <a:endParaRPr lang="ka-GE"/>
          </a:p>
        </p:txBody>
      </p:sp>
    </p:spTree>
    <p:extLst>
      <p:ext uri="{BB962C8B-B14F-4D97-AF65-F5344CB8AC3E}">
        <p14:creationId xmlns:p14="http://schemas.microsoft.com/office/powerpoint/2010/main" val="139544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F4E2336-DE62-453E-895D-B96CFFC7AB38}" type="datetimeFigureOut">
              <a:rPr lang="ka-GE" smtClean="0"/>
              <a:t>12.07.2017</a:t>
            </a:fld>
            <a:endParaRPr lang="ka-GE"/>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ka-GE"/>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4F9928-FD4B-4A2C-942E-1ADF783A55EA}" type="slidenum">
              <a:rPr lang="ka-GE" smtClean="0"/>
              <a:t>‹#›</a:t>
            </a:fld>
            <a:endParaRPr lang="ka-GE"/>
          </a:p>
        </p:txBody>
      </p:sp>
    </p:spTree>
    <p:extLst>
      <p:ext uri="{BB962C8B-B14F-4D97-AF65-F5344CB8AC3E}">
        <p14:creationId xmlns:p14="http://schemas.microsoft.com/office/powerpoint/2010/main" val="142314156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lessons-tva.info/go/?jabberworld.info/%D0%9F%D0%B5%D1%80%D0%B5%D1%85%D0%BE%D0%B4_%D1%81_ICQ_%D0%BD%D0%B0_Jabb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number@txt.att.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Geobit\Desktop\ts.jpg">
            <a:extLst>
              <a:ext uri="{FF2B5EF4-FFF2-40B4-BE49-F238E27FC236}">
                <a16:creationId xmlns:a16="http://schemas.microsoft.com/office/drawing/2014/main" id="{AB1EA51D-5A06-4E8F-9E31-7D2322138392}"/>
              </a:ext>
            </a:extLst>
          </p:cNvPr>
          <p:cNvPicPr/>
          <p:nvPr/>
        </p:nvPicPr>
        <p:blipFill>
          <a:blip r:embed="rId2" cstate="print"/>
          <a:srcRect/>
          <a:stretch>
            <a:fillRect/>
          </a:stretch>
        </p:blipFill>
        <p:spPr bwMode="auto">
          <a:xfrm>
            <a:off x="465054" y="5004027"/>
            <a:ext cx="1571625" cy="1552575"/>
          </a:xfrm>
          <a:prstGeom prst="rect">
            <a:avLst/>
          </a:prstGeom>
          <a:noFill/>
        </p:spPr>
      </p:pic>
      <p:sp>
        <p:nvSpPr>
          <p:cNvPr id="7" name="TextBox 6">
            <a:extLst>
              <a:ext uri="{FF2B5EF4-FFF2-40B4-BE49-F238E27FC236}">
                <a16:creationId xmlns:a16="http://schemas.microsoft.com/office/drawing/2014/main" id="{1A650F65-F747-4150-BAA4-8806E96DE9F9}"/>
              </a:ext>
            </a:extLst>
          </p:cNvPr>
          <p:cNvSpPr txBox="1"/>
          <p:nvPr/>
        </p:nvSpPr>
        <p:spPr>
          <a:xfrm>
            <a:off x="2036679" y="479712"/>
            <a:ext cx="9102376" cy="5909310"/>
          </a:xfrm>
          <a:prstGeom prst="rect">
            <a:avLst/>
          </a:prstGeom>
          <a:noFill/>
        </p:spPr>
        <p:txBody>
          <a:bodyPr wrap="square" rtlCol="0">
            <a:spAutoFit/>
          </a:bodyPr>
          <a:lstStyle/>
          <a:p>
            <a:pPr algn="ctr"/>
            <a:r>
              <a:rPr lang="ka-GE" dirty="0"/>
              <a:t>ივ. ჯავახიშვილის სახ. თბილისის სახელმწიფო უნივერსიტეტი</a:t>
            </a:r>
          </a:p>
          <a:p>
            <a:pPr algn="ctr"/>
            <a:r>
              <a:rPr lang="ka-GE" dirty="0"/>
              <a:t>ზუსტ და საბუნებისმეტყველო მეცნიერებათა ფაკულტეტი</a:t>
            </a:r>
          </a:p>
          <a:p>
            <a:endParaRPr lang="en-US" dirty="0"/>
          </a:p>
          <a:p>
            <a:pPr algn="ctr"/>
            <a:r>
              <a:rPr lang="ka-GE" i="1" dirty="0"/>
              <a:t>ზურაბ ტიტვინიძე</a:t>
            </a:r>
            <a:endParaRPr lang="en-US" i="1" dirty="0"/>
          </a:p>
          <a:p>
            <a:pPr algn="ctr"/>
            <a:endParaRPr lang="en-US" i="1" dirty="0"/>
          </a:p>
          <a:p>
            <a:pPr algn="ctr"/>
            <a:r>
              <a:rPr lang="ka-GE" b="1" i="1" dirty="0"/>
              <a:t>მყისიერი შეტყობინებების სერვისი: სტანდარტები, ოქმები, პროგრამები</a:t>
            </a:r>
            <a:endParaRPr lang="ka-GE" dirty="0"/>
          </a:p>
          <a:p>
            <a:pPr algn="ctr"/>
            <a:r>
              <a:rPr lang="ka-GE" b="1" i="1" dirty="0" err="1"/>
              <a:t>Instant</a:t>
            </a:r>
            <a:r>
              <a:rPr lang="ka-GE" b="1" i="1" dirty="0"/>
              <a:t> </a:t>
            </a:r>
            <a:r>
              <a:rPr lang="ka-GE" b="1" i="1" dirty="0" err="1"/>
              <a:t>messaging</a:t>
            </a:r>
            <a:r>
              <a:rPr lang="ka-GE" b="1" i="1" dirty="0"/>
              <a:t> </a:t>
            </a:r>
            <a:r>
              <a:rPr lang="ka-GE" b="1" i="1" dirty="0" err="1"/>
              <a:t>service</a:t>
            </a:r>
            <a:r>
              <a:rPr lang="ka-GE" b="1" i="1" dirty="0"/>
              <a:t>: </a:t>
            </a:r>
            <a:r>
              <a:rPr lang="ka-GE" b="1" i="1" dirty="0" err="1"/>
              <a:t>standards</a:t>
            </a:r>
            <a:r>
              <a:rPr lang="ka-GE" b="1" i="1" dirty="0"/>
              <a:t>, </a:t>
            </a:r>
            <a:r>
              <a:rPr lang="ka-GE" b="1" i="1" dirty="0" err="1"/>
              <a:t>protocols</a:t>
            </a:r>
            <a:r>
              <a:rPr lang="ka-GE" b="1" i="1" dirty="0"/>
              <a:t>, </a:t>
            </a:r>
            <a:r>
              <a:rPr lang="ka-GE" b="1" i="1" dirty="0" err="1"/>
              <a:t>programs</a:t>
            </a:r>
            <a:r>
              <a:rPr lang="ka-GE" b="1" i="1" dirty="0"/>
              <a:t>.</a:t>
            </a:r>
            <a:endParaRPr lang="en-US" b="1" i="1" dirty="0"/>
          </a:p>
          <a:p>
            <a:pPr algn="ctr"/>
            <a:endParaRPr lang="en-US" b="1" i="1" dirty="0"/>
          </a:p>
          <a:p>
            <a:pPr algn="ctr"/>
            <a:endParaRPr lang="en-US" dirty="0"/>
          </a:p>
          <a:p>
            <a:pPr algn="ctr"/>
            <a:r>
              <a:rPr lang="ka-GE" dirty="0"/>
              <a:t>სამაგისტრო პროგრამა: ინფორმაციული ტექნოლოგიები</a:t>
            </a:r>
            <a:endParaRPr lang="en-US" dirty="0"/>
          </a:p>
          <a:p>
            <a:pPr algn="ctr"/>
            <a:endParaRPr lang="en-US" dirty="0"/>
          </a:p>
          <a:p>
            <a:pPr algn="ctr"/>
            <a:r>
              <a:rPr lang="ka-GE" dirty="0"/>
              <a:t>ნაშრომი შესრულებულია ინფორმაციული ტექნოლოგიების მაგისტრის </a:t>
            </a:r>
            <a:endParaRPr lang="en-US" dirty="0"/>
          </a:p>
          <a:p>
            <a:pPr algn="ctr"/>
            <a:r>
              <a:rPr lang="ka-GE" dirty="0"/>
              <a:t>აკადემიური ხარისხის მოსაპოვებლად</a:t>
            </a:r>
            <a:endParaRPr lang="en-US" dirty="0"/>
          </a:p>
          <a:p>
            <a:pPr algn="ctr"/>
            <a:endParaRPr lang="en-US" dirty="0"/>
          </a:p>
          <a:p>
            <a:pPr algn="ctr"/>
            <a:r>
              <a:rPr lang="ka-GE" dirty="0"/>
              <a:t>სამაგისტრო ნაშრომის ხელმძღვანელი: </a:t>
            </a:r>
            <a:endParaRPr lang="en-US" dirty="0"/>
          </a:p>
          <a:p>
            <a:pPr algn="ctr"/>
            <a:r>
              <a:rPr lang="ka-GE" dirty="0"/>
              <a:t>ასისტენტ პროფესორი</a:t>
            </a:r>
            <a:r>
              <a:rPr lang="en-US" dirty="0"/>
              <a:t> </a:t>
            </a:r>
            <a:r>
              <a:rPr lang="ka-GE" dirty="0"/>
              <a:t>გელა ბესიაშვილი</a:t>
            </a:r>
            <a:endParaRPr lang="en-US" dirty="0"/>
          </a:p>
          <a:p>
            <a:pPr algn="ctr"/>
            <a:endParaRPr lang="en-US" dirty="0"/>
          </a:p>
          <a:p>
            <a:pPr algn="ctr"/>
            <a:r>
              <a:rPr lang="ka-GE" dirty="0"/>
              <a:t>თბილისი</a:t>
            </a:r>
          </a:p>
          <a:p>
            <a:pPr algn="ctr"/>
            <a:r>
              <a:rPr lang="ka-GE" dirty="0"/>
              <a:t>2017</a:t>
            </a:r>
          </a:p>
          <a:p>
            <a:pPr algn="ctr"/>
            <a:endParaRPr lang="ka-GE" dirty="0"/>
          </a:p>
          <a:p>
            <a:pPr algn="ctr"/>
            <a:endParaRPr lang="ka-GE" dirty="0"/>
          </a:p>
        </p:txBody>
      </p:sp>
    </p:spTree>
    <p:extLst>
      <p:ext uri="{BB962C8B-B14F-4D97-AF65-F5344CB8AC3E}">
        <p14:creationId xmlns:p14="http://schemas.microsoft.com/office/powerpoint/2010/main" val="149958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C2F6A4-0A91-465C-B9E8-C42DE0932C0E}"/>
              </a:ext>
            </a:extLst>
          </p:cNvPr>
          <p:cNvSpPr txBox="1"/>
          <p:nvPr/>
        </p:nvSpPr>
        <p:spPr>
          <a:xfrm>
            <a:off x="748145" y="403761"/>
            <a:ext cx="10984676" cy="5355312"/>
          </a:xfrm>
          <a:prstGeom prst="rect">
            <a:avLst/>
          </a:prstGeom>
          <a:noFill/>
        </p:spPr>
        <p:txBody>
          <a:bodyPr wrap="square" rtlCol="0">
            <a:spAutoFit/>
          </a:bodyPr>
          <a:lstStyle/>
          <a:p>
            <a:pPr algn="ctr"/>
            <a:r>
              <a:rPr lang="ka-GE" b="1" dirty="0"/>
              <a:t>სერვისი </a:t>
            </a:r>
            <a:r>
              <a:rPr lang="en-US" b="1" dirty="0"/>
              <a:t>IRC</a:t>
            </a:r>
            <a:endParaRPr lang="ka-GE" dirty="0"/>
          </a:p>
          <a:p>
            <a:r>
              <a:rPr lang="en-US" dirty="0"/>
              <a:t>	</a:t>
            </a:r>
            <a:r>
              <a:rPr lang="ka-GE" dirty="0"/>
              <a:t>სერვისი </a:t>
            </a:r>
            <a:r>
              <a:rPr lang="en-US" dirty="0"/>
              <a:t>IRC </a:t>
            </a:r>
            <a:r>
              <a:rPr lang="ru-RU" dirty="0"/>
              <a:t>(Internet Relay Chat </a:t>
            </a:r>
            <a:r>
              <a:rPr lang="ka-GE" dirty="0"/>
              <a:t>ან </a:t>
            </a:r>
            <a:r>
              <a:rPr lang="ru-RU" dirty="0"/>
              <a:t>Chat) </a:t>
            </a:r>
            <a:r>
              <a:rPr lang="ka-GE" dirty="0"/>
              <a:t>წარმოადგენს ონლაინ ურთიერთობის პირველ საშუალებას, რომელსაც გააჩნია ბევრი განსხვავებული არხი თანამოაზრეებთან დისკუსიისათვის. </a:t>
            </a:r>
            <a:r>
              <a:rPr lang="ka-GE" dirty="0" err="1"/>
              <a:t>ჩათი</a:t>
            </a:r>
            <a:r>
              <a:rPr lang="ka-GE" dirty="0"/>
              <a:t> ეს არის </a:t>
            </a:r>
            <a:r>
              <a:rPr lang="ka-GE" dirty="0" err="1"/>
              <a:t>ტექსტრური</a:t>
            </a:r>
            <a:r>
              <a:rPr lang="ka-GE" dirty="0"/>
              <a:t> დიალოგი დროის რეალურ მომენტში.</a:t>
            </a:r>
          </a:p>
          <a:p>
            <a:r>
              <a:rPr lang="en-US" dirty="0"/>
              <a:t>	</a:t>
            </a:r>
            <a:r>
              <a:rPr lang="ka-GE" dirty="0"/>
              <a:t>ეს სერვისი დაფუძნებულია „კლიენტ-სერვერის „ არქიტექტურაზე, ამიტომ ონლაინ კომუნიკაციისათვის საჭიროა მომხმარებლის კომპიუტერზე დაყენდეს კლიენტის აპლიკაცია (</a:t>
            </a:r>
            <a:r>
              <a:rPr lang="en-US" dirty="0"/>
              <a:t>IRC-client</a:t>
            </a:r>
            <a:r>
              <a:rPr lang="ka-GE" dirty="0"/>
              <a:t>)</a:t>
            </a:r>
            <a:r>
              <a:rPr lang="en-US" dirty="0"/>
              <a:t>. </a:t>
            </a:r>
            <a:r>
              <a:rPr lang="ka-GE" dirty="0"/>
              <a:t>პროგრამის ჩართვისას ის ამყარებს კავშირს მომხმარებლის მიერ არჩეულ </a:t>
            </a:r>
            <a:r>
              <a:rPr lang="en-US" dirty="0"/>
              <a:t>(IRC-</a:t>
            </a:r>
            <a:r>
              <a:rPr lang="ka-GE" dirty="0"/>
              <a:t>სერვერთან). რადგან </a:t>
            </a:r>
            <a:r>
              <a:rPr lang="en-US" dirty="0"/>
              <a:t>IRC </a:t>
            </a:r>
            <a:r>
              <a:rPr lang="ka-GE" dirty="0"/>
              <a:t>სერვერები დაკავშირებულია ერთმანეთთან ამიტომ კომუნიკაციისთვის საკმარისია რომელიმე მათგანთან დაკავშირება. სერვერთან დაკავშირების შემდეგ მომხმარებელი ხედავს ხელმისაწვდომი არხების ჩამონათვალს, რომელშიც მას შეუძლია კომუნიკაციის დაწყება.</a:t>
            </a:r>
            <a:endParaRPr lang="en-US" dirty="0"/>
          </a:p>
          <a:p>
            <a:r>
              <a:rPr lang="en-US" dirty="0"/>
              <a:t>	</a:t>
            </a:r>
            <a:r>
              <a:rPr lang="ka-GE" dirty="0" err="1"/>
              <a:t>ჩათში</a:t>
            </a:r>
            <a:r>
              <a:rPr lang="ka-GE" dirty="0"/>
              <a:t> ურთიერთობისათვის შესაძლებელია გამოყენებულ იქნას როგორც </a:t>
            </a:r>
            <a:r>
              <a:rPr lang="en-US" dirty="0"/>
              <a:t>IRC client, </a:t>
            </a:r>
            <a:r>
              <a:rPr lang="ka-GE" dirty="0"/>
              <a:t>ასევე ვებ-</a:t>
            </a:r>
            <a:r>
              <a:rPr lang="ka-GE" dirty="0" err="1"/>
              <a:t>ჩათი</a:t>
            </a:r>
            <a:r>
              <a:rPr lang="ka-GE" dirty="0"/>
              <a:t>, რომელიც გამოიყენება შეტყობინებების გაცვლისთვის ვებ-</a:t>
            </a:r>
            <a:r>
              <a:rPr lang="ka-GE" dirty="0" err="1"/>
              <a:t>გვერძე</a:t>
            </a:r>
            <a:r>
              <a:rPr lang="ka-GE" dirty="0"/>
              <a:t> ბრაუზერის დახმარებით, ამ შემთხვევაში მომხმარებლის კომპიუტერზე დამატებით რაიმე პროგრამის დაყენება არ არის საჭირო. ვებ-</a:t>
            </a:r>
            <a:r>
              <a:rPr lang="ka-GE" dirty="0" err="1"/>
              <a:t>ჩათი</a:t>
            </a:r>
            <a:r>
              <a:rPr lang="ka-GE" dirty="0"/>
              <a:t> ეს არის ვებ-გვერდი რომელზეც თქვენ შეგიძლიათ რეალურ რეჟიმში გააგზავნოთ და მიიღოთ შეტყობინებები.</a:t>
            </a:r>
          </a:p>
          <a:p>
            <a:r>
              <a:rPr lang="en-US" dirty="0"/>
              <a:t>	</a:t>
            </a:r>
            <a:r>
              <a:rPr lang="ka-GE" dirty="0"/>
              <a:t>მოდით უფრო დეტალურად </a:t>
            </a:r>
            <a:r>
              <a:rPr lang="en-US" dirty="0"/>
              <a:t>IRC- </a:t>
            </a:r>
            <a:r>
              <a:rPr lang="ka-GE" dirty="0"/>
              <a:t>ს მუშაობის პრინციპის გასაგებად განვიხილოთ შემდეგი მაგალითი:</a:t>
            </a:r>
          </a:p>
          <a:p>
            <a:r>
              <a:rPr lang="en-US" dirty="0"/>
              <a:t>	</a:t>
            </a:r>
            <a:r>
              <a:rPr lang="ka-GE" dirty="0"/>
              <a:t>რა თქმა უნდა პირველ რიგში საჭიროა რომ მომხმარებელი დარეგისტრირებული იყოს სისტემაში. </a:t>
            </a:r>
          </a:p>
        </p:txBody>
      </p:sp>
    </p:spTree>
    <p:extLst>
      <p:ext uri="{BB962C8B-B14F-4D97-AF65-F5344CB8AC3E}">
        <p14:creationId xmlns:p14="http://schemas.microsoft.com/office/powerpoint/2010/main" val="69382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sers\zura-\AppData\Local\Microsoft\Windows\INetCache\Content.Word\privmsg.png">
            <a:extLst>
              <a:ext uri="{FF2B5EF4-FFF2-40B4-BE49-F238E27FC236}">
                <a16:creationId xmlns:a16="http://schemas.microsoft.com/office/drawing/2014/main" id="{0D373642-4DBF-4B7C-8B7D-F30462AF5329}"/>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2190045" y="1675227"/>
            <a:ext cx="7811910" cy="4394199"/>
          </a:xfrm>
          <a:prstGeom prst="rect">
            <a:avLst/>
          </a:prstGeom>
          <a:noFill/>
        </p:spPr>
      </p:pic>
      <p:sp>
        <p:nvSpPr>
          <p:cNvPr id="5" name="TextBox 4">
            <a:extLst>
              <a:ext uri="{FF2B5EF4-FFF2-40B4-BE49-F238E27FC236}">
                <a16:creationId xmlns:a16="http://schemas.microsoft.com/office/drawing/2014/main" id="{DEA4DE17-4A6C-414D-8D5E-B7104FAC2D57}"/>
              </a:ext>
            </a:extLst>
          </p:cNvPr>
          <p:cNvSpPr txBox="1"/>
          <p:nvPr/>
        </p:nvSpPr>
        <p:spPr>
          <a:xfrm>
            <a:off x="556532" y="774915"/>
            <a:ext cx="11210925" cy="613388"/>
          </a:xfrm>
          <a:prstGeom prst="rect">
            <a:avLst/>
          </a:prstGeom>
        </p:spPr>
        <p:txBody>
          <a:bodyPr vert="horz" lIns="91440" tIns="45720" rIns="91440" bIns="45720" rtlCol="0" anchor="ctr">
            <a:normAutofit fontScale="92500" lnSpcReduction="10000"/>
          </a:bodyPr>
          <a:lstStyle/>
          <a:p>
            <a:pPr algn="ctr">
              <a:lnSpc>
                <a:spcPct val="70000"/>
              </a:lnSpc>
              <a:spcBef>
                <a:spcPct val="0"/>
              </a:spcBef>
            </a:pPr>
            <a:r>
              <a:rPr lang="en-US" sz="3000" kern="1200" dirty="0" err="1">
                <a:latin typeface="+mj-lt"/>
                <a:ea typeface="+mj-ea"/>
                <a:cs typeface="+mj-cs"/>
              </a:rPr>
              <a:t>განვიხილოთ</a:t>
            </a:r>
            <a:r>
              <a:rPr lang="en-US" sz="3000" kern="1200" dirty="0">
                <a:latin typeface="+mj-lt"/>
                <a:ea typeface="+mj-ea"/>
                <a:cs typeface="+mj-cs"/>
              </a:rPr>
              <a:t> </a:t>
            </a:r>
            <a:r>
              <a:rPr lang="en-US" sz="3000" kern="1200" dirty="0" err="1">
                <a:latin typeface="+mj-lt"/>
                <a:ea typeface="+mj-ea"/>
                <a:cs typeface="+mj-cs"/>
              </a:rPr>
              <a:t>როგორ</a:t>
            </a:r>
            <a:r>
              <a:rPr lang="en-US" sz="3000" kern="1200" dirty="0">
                <a:latin typeface="+mj-lt"/>
                <a:ea typeface="+mj-ea"/>
                <a:cs typeface="+mj-cs"/>
              </a:rPr>
              <a:t> </a:t>
            </a:r>
            <a:r>
              <a:rPr lang="en-US" sz="3000" kern="1200" dirty="0" err="1">
                <a:latin typeface="+mj-lt"/>
                <a:ea typeface="+mj-ea"/>
                <a:cs typeface="+mj-cs"/>
              </a:rPr>
              <a:t>ხდება</a:t>
            </a:r>
            <a:r>
              <a:rPr lang="en-US" sz="3000" kern="1200" dirty="0">
                <a:latin typeface="+mj-lt"/>
                <a:ea typeface="+mj-ea"/>
                <a:cs typeface="+mj-cs"/>
              </a:rPr>
              <a:t> </a:t>
            </a:r>
            <a:r>
              <a:rPr lang="en-US" sz="3000" kern="1200" dirty="0" err="1">
                <a:latin typeface="+mj-lt"/>
                <a:ea typeface="+mj-ea"/>
                <a:cs typeface="+mj-cs"/>
              </a:rPr>
              <a:t>მონაცემების</a:t>
            </a:r>
            <a:r>
              <a:rPr lang="en-US" sz="3000" kern="1200" dirty="0">
                <a:latin typeface="+mj-lt"/>
                <a:ea typeface="+mj-ea"/>
                <a:cs typeface="+mj-cs"/>
              </a:rPr>
              <a:t> </a:t>
            </a:r>
            <a:r>
              <a:rPr lang="en-US" sz="3000" kern="1200" dirty="0" err="1">
                <a:latin typeface="+mj-lt"/>
                <a:ea typeface="+mj-ea"/>
                <a:cs typeface="+mj-cs"/>
              </a:rPr>
              <a:t>მიმოცვლა</a:t>
            </a:r>
            <a:r>
              <a:rPr lang="en-US" sz="3000" kern="1200" dirty="0">
                <a:latin typeface="+mj-lt"/>
                <a:ea typeface="+mj-ea"/>
                <a:cs typeface="+mj-cs"/>
              </a:rPr>
              <a:t> 2 </a:t>
            </a:r>
            <a:r>
              <a:rPr lang="en-US" sz="3000" kern="1200" dirty="0" err="1">
                <a:latin typeface="+mj-lt"/>
                <a:ea typeface="+mj-ea"/>
                <a:cs typeface="+mj-cs"/>
              </a:rPr>
              <a:t>მომხმარებელს</a:t>
            </a:r>
            <a:r>
              <a:rPr lang="en-US" sz="3000" kern="1200" dirty="0">
                <a:latin typeface="+mj-lt"/>
                <a:ea typeface="+mj-ea"/>
                <a:cs typeface="+mj-cs"/>
              </a:rPr>
              <a:t> </a:t>
            </a:r>
            <a:r>
              <a:rPr lang="en-US" sz="3000" kern="1200" dirty="0" err="1">
                <a:latin typeface="+mj-lt"/>
                <a:ea typeface="+mj-ea"/>
                <a:cs typeface="+mj-cs"/>
              </a:rPr>
              <a:t>შორის</a:t>
            </a:r>
            <a:r>
              <a:rPr lang="en-US" sz="3000" kern="1200" dirty="0">
                <a:latin typeface="+mj-lt"/>
                <a:ea typeface="+mj-ea"/>
                <a:cs typeface="+mj-cs"/>
              </a:rPr>
              <a:t>.</a:t>
            </a:r>
          </a:p>
          <a:p>
            <a:pPr algn="ctr">
              <a:lnSpc>
                <a:spcPct val="70000"/>
              </a:lnSpc>
              <a:spcBef>
                <a:spcPct val="0"/>
              </a:spcBef>
            </a:pPr>
            <a:endParaRPr lang="en-US" sz="3000" kern="1200" dirty="0">
              <a:solidFill>
                <a:schemeClr val="bg1"/>
              </a:solidFill>
              <a:latin typeface="+mj-lt"/>
              <a:ea typeface="+mj-ea"/>
              <a:cs typeface="+mj-cs"/>
            </a:endParaRPr>
          </a:p>
        </p:txBody>
      </p:sp>
    </p:spTree>
    <p:extLst>
      <p:ext uri="{BB962C8B-B14F-4D97-AF65-F5344CB8AC3E}">
        <p14:creationId xmlns:p14="http://schemas.microsoft.com/office/powerpoint/2010/main" val="149696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zura-\AppData\Local\Microsoft\Windows\INetCache\Content.Word\untitled.png">
            <a:extLst>
              <a:ext uri="{FF2B5EF4-FFF2-40B4-BE49-F238E27FC236}">
                <a16:creationId xmlns:a16="http://schemas.microsoft.com/office/drawing/2014/main" id="{18A7A4D8-4D92-453B-BD5C-AF37A42819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8373" y="1675227"/>
            <a:ext cx="8175253" cy="4394199"/>
          </a:xfrm>
          <a:prstGeom prst="rect">
            <a:avLst/>
          </a:prstGeom>
          <a:noFill/>
        </p:spPr>
      </p:pic>
      <p:sp>
        <p:nvSpPr>
          <p:cNvPr id="4" name="TextBox 3">
            <a:extLst>
              <a:ext uri="{FF2B5EF4-FFF2-40B4-BE49-F238E27FC236}">
                <a16:creationId xmlns:a16="http://schemas.microsoft.com/office/drawing/2014/main" id="{742AF202-C60A-4873-B09F-B885B9D817A3}"/>
              </a:ext>
            </a:extLst>
          </p:cNvPr>
          <p:cNvSpPr txBox="1"/>
          <p:nvPr/>
        </p:nvSpPr>
        <p:spPr>
          <a:xfrm>
            <a:off x="556532" y="643467"/>
            <a:ext cx="11210925" cy="744836"/>
          </a:xfrm>
          <a:prstGeom prst="rect">
            <a:avLst/>
          </a:prstGeom>
        </p:spPr>
        <p:txBody>
          <a:bodyPr vert="horz" lIns="91440" tIns="45720" rIns="91440" bIns="45720" rtlCol="0" anchor="ctr">
            <a:normAutofit lnSpcReduction="10000"/>
          </a:bodyPr>
          <a:lstStyle/>
          <a:p>
            <a:pPr algn="ctr">
              <a:lnSpc>
                <a:spcPct val="70000"/>
              </a:lnSpc>
              <a:spcBef>
                <a:spcPct val="0"/>
              </a:spcBef>
            </a:pPr>
            <a:r>
              <a:rPr lang="en-US" sz="3000" kern="1200" dirty="0" err="1">
                <a:latin typeface="+mj-lt"/>
                <a:ea typeface="+mj-ea"/>
                <a:cs typeface="+mj-cs"/>
              </a:rPr>
              <a:t>ახლა</a:t>
            </a:r>
            <a:r>
              <a:rPr lang="en-US" sz="3000" kern="1200" dirty="0">
                <a:latin typeface="+mj-lt"/>
                <a:ea typeface="+mj-ea"/>
                <a:cs typeface="+mj-cs"/>
              </a:rPr>
              <a:t> </a:t>
            </a:r>
            <a:r>
              <a:rPr lang="en-US" sz="3000" kern="1200" dirty="0" err="1">
                <a:latin typeface="+mj-lt"/>
                <a:ea typeface="+mj-ea"/>
                <a:cs typeface="+mj-cs"/>
              </a:rPr>
              <a:t>ვნახოთ</a:t>
            </a:r>
            <a:r>
              <a:rPr lang="en-US" sz="3000" kern="1200" dirty="0">
                <a:latin typeface="+mj-lt"/>
                <a:ea typeface="+mj-ea"/>
                <a:cs typeface="+mj-cs"/>
              </a:rPr>
              <a:t> </a:t>
            </a:r>
            <a:r>
              <a:rPr lang="en-US" sz="3000" kern="1200" dirty="0" err="1">
                <a:latin typeface="+mj-lt"/>
                <a:ea typeface="+mj-ea"/>
                <a:cs typeface="+mj-cs"/>
              </a:rPr>
              <a:t>როგორ</a:t>
            </a:r>
            <a:r>
              <a:rPr lang="en-US" sz="3000" kern="1200" dirty="0">
                <a:latin typeface="+mj-lt"/>
                <a:ea typeface="+mj-ea"/>
                <a:cs typeface="+mj-cs"/>
              </a:rPr>
              <a:t> </a:t>
            </a:r>
            <a:r>
              <a:rPr lang="en-US" sz="3000" kern="1200" dirty="0" err="1">
                <a:latin typeface="+mj-lt"/>
                <a:ea typeface="+mj-ea"/>
                <a:cs typeface="+mj-cs"/>
              </a:rPr>
              <a:t>უკავშირდება</a:t>
            </a:r>
            <a:r>
              <a:rPr lang="en-US" sz="3000" kern="1200" dirty="0">
                <a:latin typeface="+mj-lt"/>
                <a:ea typeface="+mj-ea"/>
                <a:cs typeface="+mj-cs"/>
              </a:rPr>
              <a:t>  </a:t>
            </a:r>
            <a:r>
              <a:rPr lang="en-US" sz="3000" kern="1200" dirty="0" err="1">
                <a:latin typeface="+mj-lt"/>
                <a:ea typeface="+mj-ea"/>
                <a:cs typeface="+mj-cs"/>
              </a:rPr>
              <a:t>მომხმარებელი</a:t>
            </a:r>
            <a:r>
              <a:rPr lang="en-US" sz="3000" kern="1200" dirty="0">
                <a:latin typeface="+mj-lt"/>
                <a:ea typeface="+mj-ea"/>
                <a:cs typeface="+mj-cs"/>
              </a:rPr>
              <a:t> </a:t>
            </a:r>
            <a:r>
              <a:rPr lang="en-US" sz="3000" kern="1200" dirty="0" err="1">
                <a:latin typeface="+mj-lt"/>
                <a:ea typeface="+mj-ea"/>
                <a:cs typeface="+mj-cs"/>
              </a:rPr>
              <a:t>უკვე</a:t>
            </a:r>
            <a:r>
              <a:rPr lang="en-US" sz="3000" kern="1200" dirty="0">
                <a:latin typeface="+mj-lt"/>
                <a:ea typeface="+mj-ea"/>
                <a:cs typeface="+mj-cs"/>
              </a:rPr>
              <a:t> </a:t>
            </a:r>
            <a:r>
              <a:rPr lang="en-US" sz="3000" kern="1200" dirty="0" err="1">
                <a:latin typeface="+mj-lt"/>
                <a:ea typeface="+mj-ea"/>
                <a:cs typeface="+mj-cs"/>
              </a:rPr>
              <a:t>არსებულ</a:t>
            </a:r>
            <a:r>
              <a:rPr lang="en-US" sz="3000" kern="1200" dirty="0">
                <a:latin typeface="+mj-lt"/>
                <a:ea typeface="+mj-ea"/>
                <a:cs typeface="+mj-cs"/>
              </a:rPr>
              <a:t> </a:t>
            </a:r>
            <a:r>
              <a:rPr lang="en-US" sz="3000" kern="1200" dirty="0" err="1">
                <a:latin typeface="+mj-lt"/>
                <a:ea typeface="+mj-ea"/>
                <a:cs typeface="+mj-cs"/>
              </a:rPr>
              <a:t>რომელიმე</a:t>
            </a:r>
            <a:r>
              <a:rPr lang="en-US" sz="3000" kern="1200" dirty="0">
                <a:latin typeface="+mj-lt"/>
                <a:ea typeface="+mj-ea"/>
                <a:cs typeface="+mj-cs"/>
              </a:rPr>
              <a:t> </a:t>
            </a:r>
            <a:r>
              <a:rPr lang="en-US" sz="3000" kern="1200" dirty="0" err="1">
                <a:latin typeface="+mj-lt"/>
                <a:ea typeface="+mj-ea"/>
                <a:cs typeface="+mj-cs"/>
              </a:rPr>
              <a:t>არხს</a:t>
            </a:r>
            <a:r>
              <a:rPr lang="en-US" sz="3000" kern="1200" dirty="0">
                <a:latin typeface="+mj-lt"/>
                <a:ea typeface="+mj-ea"/>
                <a:cs typeface="+mj-cs"/>
              </a:rPr>
              <a:t>:</a:t>
            </a:r>
          </a:p>
        </p:txBody>
      </p:sp>
    </p:spTree>
    <p:extLst>
      <p:ext uri="{BB962C8B-B14F-4D97-AF65-F5344CB8AC3E}">
        <p14:creationId xmlns:p14="http://schemas.microsoft.com/office/powerpoint/2010/main" val="380806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F98B64-5CFF-4BEC-84ED-A5D036E838FC}"/>
              </a:ext>
            </a:extLst>
          </p:cNvPr>
          <p:cNvSpPr txBox="1"/>
          <p:nvPr/>
        </p:nvSpPr>
        <p:spPr>
          <a:xfrm>
            <a:off x="748145" y="1745673"/>
            <a:ext cx="10782795" cy="2585323"/>
          </a:xfrm>
          <a:prstGeom prst="rect">
            <a:avLst/>
          </a:prstGeom>
          <a:noFill/>
        </p:spPr>
        <p:txBody>
          <a:bodyPr wrap="square" rtlCol="0">
            <a:spAutoFit/>
          </a:bodyPr>
          <a:lstStyle/>
          <a:p>
            <a:r>
              <a:rPr lang="ka-GE" dirty="0"/>
              <a:t>როგორც ნახაზიდან ვხედავთ 1 შეტყობინებით მომხმარებელი უკავშირდება არხს, რომელზეც უკვე დაკავშირებულია სხვა 2 მომხმარებელი. ამის შემდეგ სერვერი უკვე დაკავშირებულ მომხმარებლებს ატყობინებს ახალი მომხმარებლის არხთან დაკავშირების შესახებ  და ასევე თავად ამ მომხმარებელსაც უგზავნის შეტყობინებას, იმის დასადასტურებლად რომ კავშირი დამყარებულია. (2</a:t>
            </a:r>
            <a:r>
              <a:rPr lang="en-US" dirty="0"/>
              <a:t>a,2b,2c </a:t>
            </a:r>
            <a:r>
              <a:rPr lang="ka-GE" dirty="0"/>
              <a:t>შეტყობინებები.) </a:t>
            </a:r>
            <a:r>
              <a:rPr lang="en-US" dirty="0" err="1"/>
              <a:t>ხოლო</a:t>
            </a:r>
            <a:r>
              <a:rPr lang="en-US" dirty="0"/>
              <a:t> </a:t>
            </a:r>
            <a:r>
              <a:rPr lang="en-US" dirty="0" err="1"/>
              <a:t>შემდეგი</a:t>
            </a:r>
            <a:r>
              <a:rPr lang="en-US" dirty="0"/>
              <a:t> </a:t>
            </a:r>
            <a:r>
              <a:rPr lang="en-US" dirty="0" err="1"/>
              <a:t>შეტყობინებები</a:t>
            </a:r>
            <a:r>
              <a:rPr lang="en-US" dirty="0"/>
              <a:t> </a:t>
            </a:r>
            <a:r>
              <a:rPr lang="ka-GE" dirty="0"/>
              <a:t>მაგალითად 3, სადაც სერვერი ახალ დაკავშირებულ მომხმარებელს უგზავნის შეტყობინებას არხის შესახებ ინფორმაციაზე, ამ შემთხვევაში ზოგად აღწერას, ხოლო </a:t>
            </a:r>
            <a:r>
              <a:rPr lang="en-US" dirty="0"/>
              <a:t>4a,4b  </a:t>
            </a:r>
            <a:r>
              <a:rPr lang="ka-GE" dirty="0"/>
              <a:t>შეტყობინებებით მომხმარებელს ეგზავნება შეტყობინება არხში სხვა მომხმარებლების არსებობის შესახებ. ყოველივე ამის შემდეგ </a:t>
            </a:r>
            <a:r>
              <a:rPr lang="ka-GE" dirty="0" err="1"/>
              <a:t>მომხამრებელს</a:t>
            </a:r>
            <a:r>
              <a:rPr lang="ka-GE" dirty="0"/>
              <a:t> შეუძლია გაცვალოს ინფორმაცია სხვა მომხმარებლებთან.</a:t>
            </a:r>
          </a:p>
        </p:txBody>
      </p:sp>
    </p:spTree>
    <p:extLst>
      <p:ext uri="{BB962C8B-B14F-4D97-AF65-F5344CB8AC3E}">
        <p14:creationId xmlns:p14="http://schemas.microsoft.com/office/powerpoint/2010/main" val="28329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D5CB5E-66B3-4B01-8848-FAE6B40D3F1B}"/>
              </a:ext>
            </a:extLst>
          </p:cNvPr>
          <p:cNvSpPr txBox="1"/>
          <p:nvPr/>
        </p:nvSpPr>
        <p:spPr>
          <a:xfrm>
            <a:off x="700646" y="1591294"/>
            <a:ext cx="11020300" cy="3693319"/>
          </a:xfrm>
          <a:prstGeom prst="rect">
            <a:avLst/>
          </a:prstGeom>
          <a:noFill/>
        </p:spPr>
        <p:txBody>
          <a:bodyPr wrap="square" rtlCol="0">
            <a:spAutoFit/>
          </a:bodyPr>
          <a:lstStyle/>
          <a:p>
            <a:pPr algn="ctr"/>
            <a:r>
              <a:rPr lang="ka-GE" b="1" dirty="0"/>
              <a:t>ინტერნეტ </a:t>
            </a:r>
            <a:r>
              <a:rPr lang="ka-GE" b="1" dirty="0" err="1"/>
              <a:t>პეიჯერების</a:t>
            </a:r>
            <a:r>
              <a:rPr lang="ka-GE" b="1" dirty="0"/>
              <a:t> კლასიფიკაცია:</a:t>
            </a:r>
            <a:endParaRPr lang="ka-GE" dirty="0"/>
          </a:p>
          <a:p>
            <a:r>
              <a:rPr lang="en-US" dirty="0"/>
              <a:t>	</a:t>
            </a:r>
            <a:r>
              <a:rPr lang="ka-GE" dirty="0"/>
              <a:t>ინტერნეტის ფართოდ გავრცელებასთან ერთად გამოჩნდა მრავალი ინტერნეტ </a:t>
            </a:r>
            <a:r>
              <a:rPr lang="ka-GE" dirty="0" err="1"/>
              <a:t>პეიჯერი</a:t>
            </a:r>
            <a:r>
              <a:rPr lang="ka-GE" dirty="0"/>
              <a:t> (</a:t>
            </a:r>
            <a:r>
              <a:rPr lang="ka-GE" dirty="0" err="1"/>
              <a:t>მესენჯერი</a:t>
            </a:r>
            <a:r>
              <a:rPr lang="ka-GE" dirty="0"/>
              <a:t>). რამდენიმე მათგანი დრემდე აგრძელებს ფუნქციონირებას და განვითარებას, ხოლო დანარჩენი მათგანი მალევე ჩაბარდა წარსულს, ისე რომ ვერ მოიპოვა </a:t>
            </a:r>
            <a:r>
              <a:rPr lang="ka-GE" dirty="0" err="1"/>
              <a:t>პოპულარულობა</a:t>
            </a:r>
            <a:r>
              <a:rPr lang="ka-GE" dirty="0"/>
              <a:t>. ყველა ინტერნეტ </a:t>
            </a:r>
            <a:r>
              <a:rPr lang="ka-GE" dirty="0" err="1"/>
              <a:t>პეიჯერი</a:t>
            </a:r>
            <a:r>
              <a:rPr lang="ka-GE" dirty="0"/>
              <a:t> შეიძლება დაიყოს 2 კატეგორიად:</a:t>
            </a:r>
          </a:p>
          <a:p>
            <a:pPr lvl="0"/>
            <a:r>
              <a:rPr lang="en-US" dirty="0"/>
              <a:t>	1. </a:t>
            </a:r>
            <a:r>
              <a:rPr lang="ka-GE" dirty="0"/>
              <a:t>პროგრამები რომელთა საშუალებითაც ხდება ტექსტური ინფორმაციის გაცვლა (</a:t>
            </a:r>
            <a:r>
              <a:rPr lang="ka-GE" u="sng" dirty="0"/>
              <a:t>ICQ, QIP, </a:t>
            </a:r>
            <a:r>
              <a:rPr lang="ka-GE" u="sng" dirty="0" err="1"/>
              <a:t>Miranda</a:t>
            </a:r>
            <a:r>
              <a:rPr lang="ka-GE" u="sng" dirty="0"/>
              <a:t>) </a:t>
            </a:r>
            <a:r>
              <a:rPr lang="ka-GE" dirty="0"/>
              <a:t> </a:t>
            </a:r>
          </a:p>
          <a:p>
            <a:pPr lvl="0"/>
            <a:r>
              <a:rPr lang="en-US" dirty="0"/>
              <a:t>	2. </a:t>
            </a:r>
            <a:r>
              <a:rPr lang="ka-GE" dirty="0"/>
              <a:t>პროგრამები რომელთა საშუალებითაც ხდება ხმოვანი შეტყობინებების გაცვლა, რომელიც დაფუძნებულია </a:t>
            </a:r>
            <a:r>
              <a:rPr lang="en-US" dirty="0"/>
              <a:t>VOIP</a:t>
            </a:r>
            <a:r>
              <a:rPr lang="ka-GE" dirty="0"/>
              <a:t>-ზე (</a:t>
            </a:r>
            <a:r>
              <a:rPr lang="ka-GE" dirty="0" err="1"/>
              <a:t>Voice</a:t>
            </a:r>
            <a:r>
              <a:rPr lang="ka-GE" dirty="0"/>
              <a:t> </a:t>
            </a:r>
            <a:r>
              <a:rPr lang="ka-GE" dirty="0" err="1"/>
              <a:t>over</a:t>
            </a:r>
            <a:r>
              <a:rPr lang="ka-GE" dirty="0"/>
              <a:t> </a:t>
            </a:r>
            <a:r>
              <a:rPr lang="ka-GE" dirty="0" err="1"/>
              <a:t>Internet</a:t>
            </a:r>
            <a:r>
              <a:rPr lang="ka-GE" dirty="0"/>
              <a:t> </a:t>
            </a:r>
            <a:r>
              <a:rPr lang="ka-GE" dirty="0" err="1"/>
              <a:t>Protocol</a:t>
            </a:r>
            <a:r>
              <a:rPr lang="ka-GE" dirty="0"/>
              <a:t>, ხმოვანი კავშირი ინტერნეტში). მათ რიცხვს მიეკუთვნება </a:t>
            </a:r>
            <a:r>
              <a:rPr lang="ka-GE" u="sng" dirty="0" err="1"/>
              <a:t>Skype</a:t>
            </a:r>
            <a:r>
              <a:rPr lang="ka-GE" u="sng" dirty="0"/>
              <a:t>, </a:t>
            </a:r>
            <a:r>
              <a:rPr lang="ka-GE" u="sng" dirty="0" err="1"/>
              <a:t>Movi</a:t>
            </a:r>
            <a:r>
              <a:rPr lang="ka-GE" u="sng" dirty="0"/>
              <a:t>, </a:t>
            </a:r>
            <a:r>
              <a:rPr lang="ka-GE" u="sng" dirty="0" err="1"/>
              <a:t>Yahoo</a:t>
            </a:r>
            <a:r>
              <a:rPr lang="ka-GE" u="sng" dirty="0"/>
              <a:t> Messenger, </a:t>
            </a:r>
            <a:r>
              <a:rPr lang="ka-GE" u="sng" dirty="0" err="1"/>
              <a:t>Google</a:t>
            </a:r>
            <a:r>
              <a:rPr lang="ka-GE" u="sng" dirty="0"/>
              <a:t> </a:t>
            </a:r>
            <a:r>
              <a:rPr lang="ka-GE" u="sng" dirty="0" err="1"/>
              <a:t>Voice</a:t>
            </a:r>
            <a:r>
              <a:rPr lang="ka-GE" u="sng" dirty="0"/>
              <a:t>.</a:t>
            </a:r>
            <a:endParaRPr lang="en-US" u="sng" dirty="0"/>
          </a:p>
          <a:p>
            <a:pPr lvl="0"/>
            <a:endParaRPr lang="ka-GE" dirty="0"/>
          </a:p>
          <a:p>
            <a:r>
              <a:rPr lang="ka-GE" dirty="0"/>
              <a:t>განვიხილოთ რამდენიმე მათგანი, მათი ფუნქციები და უპირატესობები:</a:t>
            </a:r>
          </a:p>
          <a:p>
            <a:endParaRPr lang="ka-GE" dirty="0"/>
          </a:p>
        </p:txBody>
      </p:sp>
    </p:spTree>
    <p:extLst>
      <p:ext uri="{BB962C8B-B14F-4D97-AF65-F5344CB8AC3E}">
        <p14:creationId xmlns:p14="http://schemas.microsoft.com/office/powerpoint/2010/main" val="143735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723D81-9D66-4B8F-8A73-503D7556F266}"/>
              </a:ext>
            </a:extLst>
          </p:cNvPr>
          <p:cNvSpPr txBox="1"/>
          <p:nvPr/>
        </p:nvSpPr>
        <p:spPr>
          <a:xfrm>
            <a:off x="380009" y="344384"/>
            <a:ext cx="11483439" cy="6463308"/>
          </a:xfrm>
          <a:prstGeom prst="rect">
            <a:avLst/>
          </a:prstGeom>
          <a:noFill/>
        </p:spPr>
        <p:txBody>
          <a:bodyPr wrap="square" rtlCol="0">
            <a:spAutoFit/>
          </a:bodyPr>
          <a:lstStyle/>
          <a:p>
            <a:r>
              <a:rPr lang="ka-GE" b="1" dirty="0"/>
              <a:t>ტექსტური </a:t>
            </a:r>
            <a:r>
              <a:rPr lang="ka-GE" b="1" dirty="0" err="1"/>
              <a:t>მესენჯერი</a:t>
            </a:r>
            <a:r>
              <a:rPr lang="ka-GE" b="1" dirty="0"/>
              <a:t> </a:t>
            </a:r>
            <a:r>
              <a:rPr lang="en-US" b="1" dirty="0"/>
              <a:t>ICQ</a:t>
            </a:r>
            <a:endParaRPr lang="ka-GE" dirty="0"/>
          </a:p>
          <a:p>
            <a:endParaRPr lang="en-US" dirty="0"/>
          </a:p>
          <a:p>
            <a:r>
              <a:rPr lang="en-US" dirty="0"/>
              <a:t>	</a:t>
            </a:r>
            <a:r>
              <a:rPr lang="ka-GE" dirty="0"/>
              <a:t>ერთერთი ყველაზე გავრცელებული </a:t>
            </a:r>
            <a:r>
              <a:rPr lang="ka-GE" dirty="0" err="1"/>
              <a:t>მესენჯერი</a:t>
            </a:r>
            <a:r>
              <a:rPr lang="ka-GE" dirty="0"/>
              <a:t> დღეისათვის არის </a:t>
            </a:r>
            <a:r>
              <a:rPr lang="en-US" dirty="0"/>
              <a:t>ICQ</a:t>
            </a:r>
            <a:r>
              <a:rPr lang="ka-GE" dirty="0"/>
              <a:t>(«I </a:t>
            </a:r>
            <a:r>
              <a:rPr lang="ka-GE" dirty="0" err="1"/>
              <a:t>seek</a:t>
            </a:r>
            <a:r>
              <a:rPr lang="ka-GE" dirty="0"/>
              <a:t> </a:t>
            </a:r>
            <a:r>
              <a:rPr lang="ka-GE" dirty="0" err="1"/>
              <a:t>you</a:t>
            </a:r>
            <a:r>
              <a:rPr lang="ka-GE" dirty="0"/>
              <a:t>»)</a:t>
            </a:r>
            <a:r>
              <a:rPr lang="en-US" dirty="0"/>
              <a:t>. </a:t>
            </a:r>
            <a:r>
              <a:rPr lang="ka-GE" dirty="0"/>
              <a:t>არის ასევე სხვა პროგრამებიც, რომელიც შესაძლოა ფუნქციონალურად </a:t>
            </a:r>
            <a:r>
              <a:rPr lang="ka-GE" dirty="0" err="1"/>
              <a:t>ზემოთაღნიშნულზე</a:t>
            </a:r>
            <a:r>
              <a:rPr lang="ka-GE" dirty="0"/>
              <a:t> უკეთესიც კი იყოს. მაგრამ არცერთ მათგანს არ ყავს მასზე მეტი მომხმარებელი. დღეისათვის მის სერვერებზე რამდენიმე ასეული მილიონი  მომხმარებელია დარეგისტრირებული, მართალია ყველა მათგანი არ არის აქტიური და გამოყენებადი მაგრამ რაოდენობა მაინც შთამბეჭდავია. აღნიშნული პროგრამის გამოყენება შესაძლებელია სრულიად უფასოდ, თუ არ ჩავთვლით მასზე სარეკლამო ბანერების განთავსებას. კომპიუტერზე მისი </a:t>
            </a:r>
            <a:r>
              <a:rPr lang="en-US" dirty="0" err="1"/>
              <a:t>დაყენების</a:t>
            </a:r>
            <a:r>
              <a:rPr lang="en-US" dirty="0"/>
              <a:t> </a:t>
            </a:r>
            <a:r>
              <a:rPr lang="en-US" dirty="0" err="1"/>
              <a:t>შემდეგ</a:t>
            </a:r>
            <a:r>
              <a:rPr lang="en-US" dirty="0"/>
              <a:t> </a:t>
            </a:r>
            <a:r>
              <a:rPr lang="en-US" dirty="0" err="1"/>
              <a:t>საშუალება</a:t>
            </a:r>
            <a:r>
              <a:rPr lang="en-US" dirty="0"/>
              <a:t> </a:t>
            </a:r>
            <a:r>
              <a:rPr lang="en-US" dirty="0" err="1"/>
              <a:t>გვაქვს</a:t>
            </a:r>
            <a:r>
              <a:rPr lang="en-US" dirty="0"/>
              <a:t> </a:t>
            </a:r>
            <a:r>
              <a:rPr lang="en-US" dirty="0" err="1"/>
              <a:t>და</a:t>
            </a:r>
            <a:r>
              <a:rPr lang="ka-GE" dirty="0" err="1"/>
              <a:t>ვარეგისტრიროთ</a:t>
            </a:r>
            <a:r>
              <a:rPr lang="ka-GE" dirty="0"/>
              <a:t> ახალი მომხმარებელი, ან გაიაროთ ავტორიზაცია. </a:t>
            </a:r>
            <a:r>
              <a:rPr lang="en-US" dirty="0"/>
              <a:t>ICQ-</a:t>
            </a:r>
            <a:r>
              <a:rPr lang="ka-GE" dirty="0"/>
              <a:t>ს შესახებ უნდა ვიცოდეთ რამდენიმე თავისებურება:</a:t>
            </a:r>
          </a:p>
          <a:p>
            <a:pPr lvl="0"/>
            <a:r>
              <a:rPr lang="en-US" dirty="0"/>
              <a:t>1.	</a:t>
            </a:r>
            <a:r>
              <a:rPr lang="ka-GE" dirty="0"/>
              <a:t>იმისათვის, რომ ვინმეს გავუგზავნოთ შეტყობინება უნდა ვიცოდეთ მისი </a:t>
            </a:r>
            <a:r>
              <a:rPr lang="ka-GE" dirty="0" err="1"/>
              <a:t>უნიკალუი</a:t>
            </a:r>
            <a:r>
              <a:rPr lang="ka-GE" dirty="0"/>
              <a:t> სახელი სისტემაში.</a:t>
            </a:r>
          </a:p>
          <a:p>
            <a:pPr lvl="0"/>
            <a:r>
              <a:rPr lang="en-US" dirty="0"/>
              <a:t>2. </a:t>
            </a:r>
            <a:r>
              <a:rPr lang="ka-GE" dirty="0"/>
              <a:t>მომხმარებლის მოძებნა შეგვიძლია როგორც უნიკალური სახელით, ასევე ასაკით, ქალაქით და </a:t>
            </a:r>
            <a:r>
              <a:rPr lang="ka-GE" dirty="0" err="1"/>
              <a:t>ა.შ</a:t>
            </a:r>
            <a:r>
              <a:rPr lang="ka-GE" dirty="0"/>
              <a:t>, რა ინფორმაციაც მომხმარებელმა მიუთითა რეგისტრაციის დროს.</a:t>
            </a:r>
          </a:p>
          <a:p>
            <a:pPr lvl="0"/>
            <a:r>
              <a:rPr lang="en-US" dirty="0"/>
              <a:t>3. </a:t>
            </a:r>
            <a:r>
              <a:rPr lang="ka-GE" dirty="0"/>
              <a:t>შესაძლებელია გავიგოთ მომხმარებელი არის თუ არა შემოსული სისტემაში, თუ მას დავამატებთ ჩვენს კონტაქტებში, რისთვისაც ასევე გვჭირდება აღნიშნული მომხმარებლის ნებართვაც. ასევე მთელი ეს ინფორმაცია ინახება </a:t>
            </a:r>
            <a:r>
              <a:rPr lang="en-US" dirty="0"/>
              <a:t>ICQ-</a:t>
            </a:r>
            <a:r>
              <a:rPr lang="ka-GE" dirty="0"/>
              <a:t>ს სერვერებზე, ამიტომ სხვა კომპიუტერში აღნიშნული პროგრამის ჩართვის და ჩვენი მომხმარებლის სახელით შესვლის შემთხვევაში ყველა აღნიშნულ ინფორმაციას დავინახავთ.</a:t>
            </a:r>
          </a:p>
          <a:p>
            <a:pPr lvl="0"/>
            <a:r>
              <a:rPr lang="en-US" dirty="0"/>
              <a:t>4. </a:t>
            </a:r>
            <a:r>
              <a:rPr lang="ka-GE" dirty="0"/>
              <a:t>ასევე ხდება მიმოწერის ისტორიის შენახვაც, რის ნახვაც შეგვიძლია ნებისმიერ დროს.</a:t>
            </a:r>
          </a:p>
          <a:p>
            <a:pPr lvl="0"/>
            <a:r>
              <a:rPr lang="en-US" dirty="0"/>
              <a:t>5. </a:t>
            </a:r>
            <a:r>
              <a:rPr lang="ka-GE" dirty="0"/>
              <a:t>თუ მომხმარებელი არ არის შემოსული ქსელში თქვენ მაინც შეგიძლიათ გაუგზავნოთ მას შეტყობინება, რომლის წაკითხვაც მას შეეძლება შემოსვლისთანავე.</a:t>
            </a:r>
          </a:p>
          <a:p>
            <a:pPr lvl="0"/>
            <a:r>
              <a:rPr lang="en-US" dirty="0"/>
              <a:t>6. ICQ-</a:t>
            </a:r>
            <a:r>
              <a:rPr lang="ka-GE" dirty="0"/>
              <a:t>ს საშუალებით შესაძლებელია ფაილის გაგზავნაც.</a:t>
            </a:r>
          </a:p>
          <a:p>
            <a:endParaRPr lang="ka-GE" dirty="0"/>
          </a:p>
        </p:txBody>
      </p:sp>
    </p:spTree>
    <p:extLst>
      <p:ext uri="{BB962C8B-B14F-4D97-AF65-F5344CB8AC3E}">
        <p14:creationId xmlns:p14="http://schemas.microsoft.com/office/powerpoint/2010/main" val="94515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95A8B7-D554-4BD3-8856-A8AF6E4C3CD6}"/>
              </a:ext>
            </a:extLst>
          </p:cNvPr>
          <p:cNvSpPr txBox="1"/>
          <p:nvPr/>
        </p:nvSpPr>
        <p:spPr>
          <a:xfrm>
            <a:off x="1199408" y="1769423"/>
            <a:ext cx="10604665" cy="1754326"/>
          </a:xfrm>
          <a:prstGeom prst="rect">
            <a:avLst/>
          </a:prstGeom>
          <a:noFill/>
        </p:spPr>
        <p:txBody>
          <a:bodyPr wrap="square" rtlCol="0">
            <a:spAutoFit/>
          </a:bodyPr>
          <a:lstStyle/>
          <a:p>
            <a:r>
              <a:rPr lang="ka-GE" dirty="0"/>
              <a:t>მისი გამოყენებისას მომხმარებელს ასევე საშუალება აქვს დაბლოკოს არასასურველი პიროვნებები, რათა არ მიიღოს მისგან შეტყობინებები. სამწუხაროდ </a:t>
            </a:r>
            <a:r>
              <a:rPr lang="en-US" dirty="0"/>
              <a:t>ICQ-ს </a:t>
            </a:r>
            <a:r>
              <a:rPr lang="en-US" dirty="0" err="1"/>
              <a:t>საშუალებით</a:t>
            </a:r>
            <a:r>
              <a:rPr lang="en-US" dirty="0"/>
              <a:t> </a:t>
            </a:r>
            <a:r>
              <a:rPr lang="en-US" dirty="0" err="1"/>
              <a:t>მრავალი</a:t>
            </a:r>
            <a:r>
              <a:rPr lang="en-US" dirty="0"/>
              <a:t> </a:t>
            </a:r>
            <a:r>
              <a:rPr lang="en-US" dirty="0" err="1"/>
              <a:t>სპამი</a:t>
            </a:r>
            <a:r>
              <a:rPr lang="en-US" dirty="0"/>
              <a:t> </a:t>
            </a:r>
            <a:r>
              <a:rPr lang="en-US" dirty="0" err="1"/>
              <a:t>და</a:t>
            </a:r>
            <a:r>
              <a:rPr lang="en-US" dirty="0"/>
              <a:t> </a:t>
            </a:r>
            <a:r>
              <a:rPr lang="en-US" dirty="0" err="1"/>
              <a:t>არასასურველი</a:t>
            </a:r>
            <a:r>
              <a:rPr lang="en-US" dirty="0"/>
              <a:t> </a:t>
            </a:r>
            <a:r>
              <a:rPr lang="en-US" dirty="0" err="1"/>
              <a:t>შეტყობინება</a:t>
            </a:r>
            <a:r>
              <a:rPr lang="en-US" dirty="0"/>
              <a:t> </a:t>
            </a:r>
            <a:r>
              <a:rPr lang="en-US" dirty="0" err="1"/>
              <a:t>იგზავნება</a:t>
            </a:r>
            <a:r>
              <a:rPr lang="en-US" dirty="0"/>
              <a:t> </a:t>
            </a:r>
            <a:r>
              <a:rPr lang="en-US" dirty="0" err="1"/>
              <a:t>მომხმარებლებთან</a:t>
            </a:r>
            <a:r>
              <a:rPr lang="en-US" dirty="0"/>
              <a:t>. </a:t>
            </a:r>
            <a:r>
              <a:rPr lang="ka-GE" dirty="0"/>
              <a:t>გარდა სტანდარტული დაბლოკვის საშუალებებისა, მომხმარებელს </a:t>
            </a:r>
            <a:r>
              <a:rPr lang="ka-GE" dirty="0" err="1"/>
              <a:t>საშალება</a:t>
            </a:r>
            <a:r>
              <a:rPr lang="ka-GE" dirty="0"/>
              <a:t> აქვს შექმნას თავისი შემომავალი შეტყობინებების ფილტრი და თუ შემომავალი შეტყობინება შეიცავს რომელიმე მასში განთავსებულ სიტყვას, მაშინ აღნიშნული შეტყობინება არ მიუვა მომხმარებელს</a:t>
            </a:r>
          </a:p>
        </p:txBody>
      </p:sp>
    </p:spTree>
    <p:extLst>
      <p:ext uri="{BB962C8B-B14F-4D97-AF65-F5344CB8AC3E}">
        <p14:creationId xmlns:p14="http://schemas.microsoft.com/office/powerpoint/2010/main" val="3649389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6CB35-4C4D-429D-B3A3-33EA56B22FAF}"/>
              </a:ext>
            </a:extLst>
          </p:cNvPr>
          <p:cNvSpPr txBox="1"/>
          <p:nvPr/>
        </p:nvSpPr>
        <p:spPr>
          <a:xfrm>
            <a:off x="902525" y="558140"/>
            <a:ext cx="10782794" cy="4801314"/>
          </a:xfrm>
          <a:prstGeom prst="rect">
            <a:avLst/>
          </a:prstGeom>
          <a:noFill/>
        </p:spPr>
        <p:txBody>
          <a:bodyPr wrap="square" rtlCol="0">
            <a:spAutoFit/>
          </a:bodyPr>
          <a:lstStyle/>
          <a:p>
            <a:pPr algn="ctr"/>
            <a:r>
              <a:rPr lang="ka-GE" b="1" dirty="0"/>
              <a:t>ხმოვანი კავშირის </a:t>
            </a:r>
            <a:r>
              <a:rPr lang="ka-GE" b="1" dirty="0" err="1"/>
              <a:t>მესენჯერები</a:t>
            </a:r>
            <a:r>
              <a:rPr lang="ka-GE" b="1" dirty="0"/>
              <a:t>:</a:t>
            </a:r>
            <a:endParaRPr lang="en-US" b="1" dirty="0"/>
          </a:p>
          <a:p>
            <a:r>
              <a:rPr lang="en-US" dirty="0"/>
              <a:t>	</a:t>
            </a:r>
            <a:r>
              <a:rPr lang="ka-GE" dirty="0"/>
              <a:t>ტექნოლოგიების განვითარებამ მსოფლიო მიიყვანა ურთიერთობის წარმოუდგენელ საშუალებებთან. ყველაზე </a:t>
            </a:r>
            <a:r>
              <a:rPr lang="ka-GE" dirty="0" err="1"/>
              <a:t>სწრაფადგანვითარებადი</a:t>
            </a:r>
            <a:r>
              <a:rPr lang="ka-GE" dirty="0"/>
              <a:t> ურთიერთობის საშუალება ბოლო პერიოდში ხდება ინტერნეტ ტელეფონები ან </a:t>
            </a:r>
            <a:r>
              <a:rPr lang="en-US" dirty="0"/>
              <a:t>VOIP( Voice over IP, </a:t>
            </a:r>
            <a:r>
              <a:rPr lang="ka-GE" dirty="0"/>
              <a:t>ხმის გადაცემის ტექნოლოგია </a:t>
            </a:r>
            <a:r>
              <a:rPr lang="en-US" dirty="0"/>
              <a:t>IP </a:t>
            </a:r>
            <a:r>
              <a:rPr lang="ka-GE" dirty="0"/>
              <a:t>პროტოკოლის გამოყენებით). კომპანიები, რომლებიც გვთავაზობენ აღნიშნულ სერვისს საშუალებას აძლევენ მომხმარებლებს დარეკონ მსოფლიოს ნებისმიერ წერტილში. მათ შორის ერთერთი პოპულარული დღესდღეობით არის </a:t>
            </a:r>
            <a:r>
              <a:rPr lang="en-US" dirty="0"/>
              <a:t>skype, </a:t>
            </a:r>
            <a:r>
              <a:rPr lang="ka-GE" dirty="0"/>
              <a:t>რომელიც შეიმუშავა კომპანიამ </a:t>
            </a:r>
            <a:r>
              <a:rPr lang="ka-GE" dirty="0" err="1"/>
              <a:t>Skype</a:t>
            </a:r>
            <a:r>
              <a:rPr lang="ka-GE" dirty="0"/>
              <a:t> Technologies -</a:t>
            </a:r>
            <a:r>
              <a:rPr lang="ka-GE" dirty="0" err="1"/>
              <a:t>მრავალფუნქციური</a:t>
            </a:r>
            <a:r>
              <a:rPr lang="ka-GE" dirty="0"/>
              <a:t> ინსტრუმენტი. მას აქვს ხმის კარგი ხარისხი, კარგი თავდაცვა მესამე პირის მიერ საუბრის მოსმენისაგან, დამატებითი ხელსაწყოების გარეშე მუშაობის საშუალება და რეკლამების არარსებობა პროგრამაში.</a:t>
            </a:r>
          </a:p>
          <a:p>
            <a:r>
              <a:rPr lang="ka-GE" dirty="0"/>
              <a:t>	ფუნქციურად </a:t>
            </a:r>
            <a:r>
              <a:rPr lang="en-US" dirty="0"/>
              <a:t>Skype </a:t>
            </a:r>
            <a:r>
              <a:rPr lang="ka-GE" dirty="0"/>
              <a:t>გავს </a:t>
            </a:r>
            <a:r>
              <a:rPr lang="en-US" dirty="0"/>
              <a:t>ICQ-</a:t>
            </a:r>
            <a:r>
              <a:rPr lang="ka-GE" dirty="0"/>
              <a:t>ს, მასაც გააჩნია სერვერი რომელზეც ინახება ინფორმაცია და რომელზეც საჭიროა დაკავშირება ან რეგისტრაცია ქსელში </a:t>
            </a:r>
            <a:r>
              <a:rPr lang="ka-GE" dirty="0" err="1"/>
              <a:t>ჩასართავად.საუბარი</a:t>
            </a:r>
            <a:r>
              <a:rPr lang="ka-GE" dirty="0"/>
              <a:t> მიმდინარეობს პირდაპირ 2 მომხმარებელს შორის რეჟიმში „მომხმარებელი-მომხმარებელი“ (</a:t>
            </a:r>
            <a:r>
              <a:rPr lang="en-US" dirty="0"/>
              <a:t>ICQ-</a:t>
            </a:r>
            <a:r>
              <a:rPr lang="ka-GE" dirty="0"/>
              <a:t>ში აღნიშნული რეჟიმი არის </a:t>
            </a:r>
            <a:r>
              <a:rPr lang="ka-GE" dirty="0" err="1"/>
              <a:t>არჩევადი</a:t>
            </a:r>
            <a:r>
              <a:rPr lang="ka-GE" dirty="0"/>
              <a:t>, ხოლო ძირითადი რეჟიმია „მომხმარებელი-სერვერი-მომხმარებელი“). სხვა მრავალი </a:t>
            </a:r>
            <a:r>
              <a:rPr lang="en-US" dirty="0" err="1"/>
              <a:t>ip</a:t>
            </a:r>
            <a:r>
              <a:rPr lang="en-US" dirty="0"/>
              <a:t> </a:t>
            </a:r>
            <a:r>
              <a:rPr lang="ka-GE" dirty="0"/>
              <a:t>-</a:t>
            </a:r>
            <a:r>
              <a:rPr lang="ka-GE" dirty="0" err="1"/>
              <a:t>ტელეფონიის</a:t>
            </a:r>
            <a:r>
              <a:rPr lang="ka-GE" dirty="0"/>
              <a:t> პროგრამისგან განსხვავებით </a:t>
            </a:r>
            <a:r>
              <a:rPr lang="en-US" dirty="0"/>
              <a:t>Skype </a:t>
            </a:r>
            <a:r>
              <a:rPr lang="ka-GE" dirty="0"/>
              <a:t>იყენებს </a:t>
            </a:r>
            <a:r>
              <a:rPr lang="en-US" dirty="0"/>
              <a:t>P2P </a:t>
            </a:r>
            <a:r>
              <a:rPr lang="ka-GE" dirty="0"/>
              <a:t>არქიტექტურას. </a:t>
            </a:r>
            <a:r>
              <a:rPr lang="en-US" dirty="0"/>
              <a:t>P2P </a:t>
            </a:r>
            <a:r>
              <a:rPr lang="ka-GE" dirty="0"/>
              <a:t>ტექნოლოგია გაჩნდა 90-იანი წლების ბოლოს და შეიძლება აღვწეროთ როგორც დეცენტრალიზებული ქსელი.</a:t>
            </a:r>
            <a:r>
              <a:rPr lang="en-US" dirty="0"/>
              <a:t> </a:t>
            </a:r>
            <a:r>
              <a:rPr lang="ka-GE" dirty="0"/>
              <a:t>მისი თვალსაჩინო </a:t>
            </a:r>
            <a:r>
              <a:rPr lang="ka-GE" dirty="0" err="1"/>
              <a:t>მაგალითა</a:t>
            </a:r>
            <a:r>
              <a:rPr lang="ka-GE" dirty="0"/>
              <a:t> </a:t>
            </a:r>
            <a:r>
              <a:rPr lang="ka-GE" dirty="0" err="1"/>
              <a:t>BitTorrent</a:t>
            </a:r>
            <a:r>
              <a:rPr lang="ka-GE" dirty="0"/>
              <a:t>.</a:t>
            </a:r>
          </a:p>
        </p:txBody>
      </p:sp>
    </p:spTree>
    <p:extLst>
      <p:ext uri="{BB962C8B-B14F-4D97-AF65-F5344CB8AC3E}">
        <p14:creationId xmlns:p14="http://schemas.microsoft.com/office/powerpoint/2010/main" val="65111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FCA205-D978-447C-8572-CE6F91C1A373}"/>
              </a:ext>
            </a:extLst>
          </p:cNvPr>
          <p:cNvSpPr txBox="1"/>
          <p:nvPr/>
        </p:nvSpPr>
        <p:spPr>
          <a:xfrm>
            <a:off x="581891" y="391886"/>
            <a:ext cx="11067803" cy="6186309"/>
          </a:xfrm>
          <a:prstGeom prst="rect">
            <a:avLst/>
          </a:prstGeom>
          <a:noFill/>
        </p:spPr>
        <p:txBody>
          <a:bodyPr wrap="square" rtlCol="0">
            <a:spAutoFit/>
          </a:bodyPr>
          <a:lstStyle/>
          <a:p>
            <a:r>
              <a:rPr lang="ka-GE" dirty="0"/>
              <a:t>	მოდით აღვწეროთ დეტალურად აღნიშნული მომენტი. ვთქვათ რამდენიმე ათეულ მომხმარებელს აქვს სპეციალური პროგრამა ინტერნეტიდან ფაილების </a:t>
            </a:r>
            <a:r>
              <a:rPr lang="ka-GE" dirty="0" err="1"/>
              <a:t>გადმოსაწერად</a:t>
            </a:r>
            <a:r>
              <a:rPr lang="ka-GE" dirty="0"/>
              <a:t>. მომხმარებელი უკავშირდება ქსელს, რთავს აღნიშნულ პროგრამად და იწყებს ფაილის ძიებას, რომელიც აქვს სხვა მრავალ მომხმარებელს. პროგრამა თავისით განსაზღვრავს ვის აქვს აღნიშნული ფაილი, ვინ არის მათგან ქსელში შემოსული დროის მოცემულ მომენტში და ვინ არის მზად მის გასაზიარებლად, რის შემდეგაც იწყება ფაილის გადმოწერის პროცესი ყველა მათგანიდან რომელმაც გამოხატა მზადყოფნა თანამშრომლობისთვის პატარა ნაწილებად. უპირველესად პროგრამა ეძებს მასთან ყველაზე ახლოს მყოფ მომხმარებლებს რომლებსაც აქვთ კარგი ინტერნეტი. ვთქვათ ამავდროულად სხვა მომხმარებელმაც გადაწყვიტა სხვა ფაილის გადმოწერა რომელიც აქვს სხვა მომხმარებლებს და ამავდროულად ზემოთაღნიშნულ მომხმარებელსაც, მისი პროგრამაც მოახდენს ფაილის გაგზავნას პატარა ნაწილებად.</a:t>
            </a:r>
          </a:p>
          <a:p>
            <a:r>
              <a:rPr lang="ka-GE" dirty="0"/>
              <a:t>	სრულიად იგივე პრინციპით მუშაობს პროგრამა </a:t>
            </a:r>
            <a:r>
              <a:rPr lang="en-US" dirty="0"/>
              <a:t>skype. </a:t>
            </a:r>
            <a:r>
              <a:rPr lang="ka-GE" dirty="0"/>
              <a:t>იმ დროსაც კი როდესაც თქვენ არ საუბრობთ </a:t>
            </a:r>
            <a:r>
              <a:rPr lang="en-US" dirty="0"/>
              <a:t>skype-</a:t>
            </a:r>
            <a:r>
              <a:rPr lang="ka-GE" dirty="0"/>
              <a:t>ს დახმარებით, მაგრამ პროგრამა მაინც მუშაობს, მას შეუძლია </a:t>
            </a:r>
            <a:r>
              <a:rPr lang="ka-GE" dirty="0" err="1"/>
              <a:t>ტრაფიკის</a:t>
            </a:r>
            <a:r>
              <a:rPr lang="ka-GE" dirty="0"/>
              <a:t> მოთხოვნა იმისთვის რომ მიიღოს და გააგზავნოს სხვა მომხმარებლების საუბრის ნაწილები იმისთვის რომ მათ, ისევე როგორც თქვენ, შეძლონ უფასოდ ისარგებლონ ინტერნეტ ზარებით. სწორედ ეს წარმოადგენს </a:t>
            </a:r>
            <a:r>
              <a:rPr lang="en-US" dirty="0"/>
              <a:t>skype-</a:t>
            </a:r>
            <a:r>
              <a:rPr lang="ka-GE" dirty="0"/>
              <a:t>ს მოხმარების საფასურს, რომლისგანაც ვერ აირიდებთ თავს სანამ იყენებთ აღნიშნულ პროგრამას.</a:t>
            </a:r>
          </a:p>
          <a:p>
            <a:r>
              <a:rPr lang="ka-GE" dirty="0"/>
              <a:t>	</a:t>
            </a:r>
            <a:r>
              <a:rPr lang="en-US" dirty="0"/>
              <a:t>Skype-</a:t>
            </a:r>
            <a:r>
              <a:rPr lang="ka-GE" dirty="0"/>
              <a:t>ს ერთადერთი ცენტრალური ელემენტი არის იდენტიფიკაციის სერვერი, რომელზეც ინახება მომხმარებლის მონაცემები და კონტაქტების სარეზერვო ასლები. ცენტრალური სერვერი საჭირო არის მხოლოდ კავშირის დასამყარებლად. მას შემდეგ რაც კავშირი დამყარდება, კომპიუტერები აგზავნიან ხმოვან შეტყობინებებს პირდაპირ ერთმანეთთან (თუ მათ შორის არის პირდაპირი კავშირი), ან </a:t>
            </a:r>
            <a:r>
              <a:rPr lang="en-US" dirty="0"/>
              <a:t>skype-</a:t>
            </a:r>
            <a:r>
              <a:rPr lang="ka-GE" dirty="0"/>
              <a:t>შუამავლების საშუალებით. </a:t>
            </a:r>
          </a:p>
          <a:p>
            <a:endParaRPr lang="ka-GE" dirty="0"/>
          </a:p>
        </p:txBody>
      </p:sp>
    </p:spTree>
    <p:extLst>
      <p:ext uri="{BB962C8B-B14F-4D97-AF65-F5344CB8AC3E}">
        <p14:creationId xmlns:p14="http://schemas.microsoft.com/office/powerpoint/2010/main" val="263981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45B67E-CCFA-4C6E-808A-BBFAFE2F2C22}"/>
              </a:ext>
            </a:extLst>
          </p:cNvPr>
          <p:cNvSpPr txBox="1"/>
          <p:nvPr/>
        </p:nvSpPr>
        <p:spPr>
          <a:xfrm>
            <a:off x="855023" y="427512"/>
            <a:ext cx="10818421" cy="7017306"/>
          </a:xfrm>
          <a:prstGeom prst="rect">
            <a:avLst/>
          </a:prstGeom>
          <a:noFill/>
        </p:spPr>
        <p:txBody>
          <a:bodyPr wrap="square" rtlCol="0">
            <a:spAutoFit/>
          </a:bodyPr>
          <a:lstStyle/>
          <a:p>
            <a:r>
              <a:rPr lang="ka-GE" dirty="0"/>
              <a:t>	ხმის შეკუმშვის სპეციალური ალგორითმების საშუალებით (მაგალითად </a:t>
            </a:r>
            <a:r>
              <a:rPr lang="en-US" dirty="0"/>
              <a:t>SVOPC, AMR-WB, G.729 </a:t>
            </a:r>
            <a:r>
              <a:rPr lang="ka-GE" dirty="0"/>
              <a:t>და </a:t>
            </a:r>
            <a:r>
              <a:rPr lang="en-US" dirty="0"/>
              <a:t>G.711) </a:t>
            </a:r>
            <a:r>
              <a:rPr lang="en-US" dirty="0" err="1"/>
              <a:t>და</a:t>
            </a:r>
            <a:r>
              <a:rPr lang="en-US" dirty="0"/>
              <a:t> </a:t>
            </a:r>
            <a:r>
              <a:rPr lang="en-US" dirty="0" err="1"/>
              <a:t>საკმარისი</a:t>
            </a:r>
            <a:r>
              <a:rPr lang="en-US" dirty="0"/>
              <a:t> </a:t>
            </a:r>
            <a:r>
              <a:rPr lang="en-US" dirty="0" err="1"/>
              <a:t>ინტერნეტ-სიჩქარის</a:t>
            </a:r>
            <a:r>
              <a:rPr lang="en-US" dirty="0"/>
              <a:t> </a:t>
            </a:r>
            <a:r>
              <a:rPr lang="en-US" dirty="0" err="1"/>
              <a:t>შემთხვევაში</a:t>
            </a:r>
            <a:r>
              <a:rPr lang="en-US" dirty="0"/>
              <a:t> (30-60 </a:t>
            </a:r>
            <a:r>
              <a:rPr lang="ka-GE" dirty="0" err="1"/>
              <a:t>კბ</a:t>
            </a:r>
            <a:r>
              <a:rPr lang="ka-GE" dirty="0"/>
              <a:t>/წ) უმრავლეს შემთხვევაში ხმის ხარისხი ემთხვევა ჩვეულებრივი ტელეფონით საუბრისას ხმის ხარისხს.</a:t>
            </a:r>
          </a:p>
          <a:p>
            <a:r>
              <a:rPr lang="ka-GE" dirty="0"/>
              <a:t>	მომხმარებლის კომპიუტერებს შორის კავშირის დამყარებისას ინფორმაცია იშიფრება </a:t>
            </a:r>
            <a:r>
              <a:rPr lang="en-US" dirty="0"/>
              <a:t>AES-256 </a:t>
            </a:r>
            <a:r>
              <a:rPr lang="ka-GE" dirty="0"/>
              <a:t>ალგორითმით, რომლის გასაღების გადასაცემად თავის მხრივ </a:t>
            </a:r>
            <a:r>
              <a:rPr lang="ka-GE" dirty="0" err="1"/>
              <a:t>გამოიყენაბა</a:t>
            </a:r>
            <a:r>
              <a:rPr lang="ka-GE" dirty="0"/>
              <a:t> </a:t>
            </a:r>
            <a:r>
              <a:rPr lang="en-US" dirty="0"/>
              <a:t>RSA-</a:t>
            </a:r>
            <a:r>
              <a:rPr lang="ka-GE" dirty="0"/>
              <a:t>ს 1024 </a:t>
            </a:r>
            <a:r>
              <a:rPr lang="ka-GE" dirty="0" err="1"/>
              <a:t>ბიტიანი</a:t>
            </a:r>
            <a:r>
              <a:rPr lang="ka-GE" dirty="0"/>
              <a:t> სიტყვა. მომხმარებლების ღია გასაღებები სერტიფიკაციას გადის </a:t>
            </a:r>
            <a:r>
              <a:rPr lang="en-US" dirty="0"/>
              <a:t>skype-</a:t>
            </a:r>
            <a:r>
              <a:rPr lang="ka-GE" dirty="0"/>
              <a:t>ს ცენტრალურ სერვერზე შესვლისთანავე 1536 ან 2048 </a:t>
            </a:r>
            <a:r>
              <a:rPr lang="ka-GE" dirty="0" err="1"/>
              <a:t>ბიტიანი</a:t>
            </a:r>
            <a:r>
              <a:rPr lang="ka-GE" dirty="0"/>
              <a:t> </a:t>
            </a:r>
            <a:r>
              <a:rPr lang="en-US" dirty="0"/>
              <a:t>RSA </a:t>
            </a:r>
            <a:r>
              <a:rPr lang="ka-GE" dirty="0"/>
              <a:t>სერთიფიკატით. </a:t>
            </a:r>
            <a:r>
              <a:rPr lang="en-US" dirty="0"/>
              <a:t>Skype-</a:t>
            </a:r>
            <a:r>
              <a:rPr lang="ka-GE" dirty="0"/>
              <a:t>ს პროტოკოლი არის დახურული და გამოიყენება მხოლოდ </a:t>
            </a:r>
            <a:r>
              <a:rPr lang="en-US" dirty="0"/>
              <a:t>skype-</a:t>
            </a:r>
            <a:r>
              <a:rPr lang="ka-GE" dirty="0"/>
              <a:t>ს ორიგინალური პროგრამული უზრუნველყოფის მიერ. </a:t>
            </a:r>
            <a:r>
              <a:rPr lang="en-US" dirty="0"/>
              <a:t>Skype-</a:t>
            </a:r>
            <a:r>
              <a:rPr lang="ka-GE" dirty="0"/>
              <a:t>ს </a:t>
            </a:r>
            <a:r>
              <a:rPr lang="ka-GE" dirty="0" err="1"/>
              <a:t>ვიდეოზარის</a:t>
            </a:r>
            <a:r>
              <a:rPr lang="ka-GE" dirty="0"/>
              <a:t> სტაბილური გამოყენებისათვის საჭიროა მინიმუმ 200 </a:t>
            </a:r>
            <a:r>
              <a:rPr lang="ka-GE" dirty="0" err="1"/>
              <a:t>კბ</a:t>
            </a:r>
            <a:r>
              <a:rPr lang="ka-GE" dirty="0"/>
              <a:t>/წ ინტერნეტ კავშირი და მინიმუმ 1 </a:t>
            </a:r>
            <a:r>
              <a:rPr lang="ka-GE" dirty="0" err="1"/>
              <a:t>გეგაჰერცი</a:t>
            </a:r>
            <a:r>
              <a:rPr lang="ka-GE" dirty="0"/>
              <a:t> პროცესორი.</a:t>
            </a:r>
          </a:p>
          <a:p>
            <a:r>
              <a:rPr lang="ka-GE" dirty="0"/>
              <a:t>	მედია ნაკადის საშუალებით ინფორმაციის გაცვლის  უპირობო ლიდერი არის </a:t>
            </a:r>
            <a:r>
              <a:rPr lang="en-US" dirty="0"/>
              <a:t>skype, </a:t>
            </a:r>
            <a:r>
              <a:rPr lang="ka-GE" dirty="0"/>
              <a:t>მაგრამ დღესდღეობით გამოჩნდნენ სხვა მრავალი ალტერნატიული პროგრამებიც.</a:t>
            </a:r>
          </a:p>
          <a:p>
            <a:r>
              <a:rPr lang="ka-GE" dirty="0"/>
              <a:t>	როგორც წესი შეტყობინებების გასაცვლელად ქსელს აქვს </a:t>
            </a:r>
            <a:r>
              <a:rPr lang="ka-GE" dirty="0" err="1"/>
              <a:t>განცალკვებული</a:t>
            </a:r>
            <a:r>
              <a:rPr lang="ka-GE" dirty="0"/>
              <a:t> სერვერი (რამდენიმე ქსელი არის </a:t>
            </a:r>
            <a:r>
              <a:rPr lang="ka-GE" dirty="0" err="1"/>
              <a:t>დეცენტრალიზებულიც</a:t>
            </a:r>
            <a:r>
              <a:rPr lang="ka-GE" dirty="0"/>
              <a:t>), რომელსაც უკავშირდება </a:t>
            </a:r>
            <a:r>
              <a:rPr lang="ka-GE" dirty="0" err="1"/>
              <a:t>მესენჯერები</a:t>
            </a:r>
            <a:r>
              <a:rPr lang="ka-GE" dirty="0"/>
              <a:t>, და ურთიერთობის თავისი პროტოკოლები. ბევრი შეტყობინებების გაგზავნის ქსელი იყენებს დახურულ ან მის კუთვნილ პროტოკოლებს ინფორმაციის გასაცვლელად. ძირითადად ყოველ ასეთ ქსელს აქვს თავისი </a:t>
            </a:r>
            <a:r>
              <a:rPr lang="ka-GE" dirty="0" err="1"/>
              <a:t>მესენჯერები</a:t>
            </a:r>
            <a:r>
              <a:rPr lang="ka-GE" dirty="0"/>
              <a:t>.</a:t>
            </a:r>
          </a:p>
          <a:p>
            <a:r>
              <a:rPr lang="ka-GE" dirty="0"/>
              <a:t>	სხვადასხვა </a:t>
            </a:r>
            <a:r>
              <a:rPr lang="ru-RU" dirty="0"/>
              <a:t>IMS </a:t>
            </a:r>
            <a:r>
              <a:rPr lang="ka-GE" dirty="0"/>
              <a:t>ქსელებს შორის როგორც წესი არ ხორციელდება ურთიერთკავშირი, ამიტომ ერთი ქსელის </a:t>
            </a:r>
            <a:r>
              <a:rPr lang="ka-GE" dirty="0" err="1"/>
              <a:t>მესენჯერებს</a:t>
            </a:r>
            <a:r>
              <a:rPr lang="ka-GE" dirty="0"/>
              <a:t> მაგალითად </a:t>
            </a:r>
            <a:r>
              <a:rPr lang="ru-RU" dirty="0"/>
              <a:t>ICQ</a:t>
            </a:r>
            <a:r>
              <a:rPr lang="ka-GE" dirty="0"/>
              <a:t> (იყენებს მაგალითად </a:t>
            </a:r>
            <a:r>
              <a:rPr lang="en-US" dirty="0"/>
              <a:t>mail.ru)  </a:t>
            </a:r>
            <a:r>
              <a:rPr lang="ka-GE" dirty="0"/>
              <a:t>არ შეუძლია კავშირის დამყარება </a:t>
            </a:r>
            <a:r>
              <a:rPr lang="ka-GE" dirty="0" err="1"/>
              <a:t>მესენჯერთან</a:t>
            </a:r>
            <a:r>
              <a:rPr lang="ka-GE" dirty="0"/>
              <a:t> </a:t>
            </a:r>
            <a:r>
              <a:rPr lang="en-US" dirty="0"/>
              <a:t>skype-</a:t>
            </a:r>
            <a:r>
              <a:rPr lang="ka-GE" dirty="0"/>
              <a:t>ს ქსელიდან. ეს იმას ნიშნავს რომ ურთიერთობისათვის </a:t>
            </a:r>
            <a:r>
              <a:rPr lang="ka-GE" dirty="0" err="1"/>
              <a:t>მომხამრებლები</a:t>
            </a:r>
            <a:r>
              <a:rPr lang="ka-GE" dirty="0"/>
              <a:t> უნდა დარეგისტრირდნენ ერთი და იმავე სერვისზე და დააყენონ მათი </a:t>
            </a:r>
            <a:r>
              <a:rPr lang="ka-GE" dirty="0" err="1"/>
              <a:t>მესენჯერები</a:t>
            </a:r>
            <a:r>
              <a:rPr lang="ka-GE" dirty="0"/>
              <a:t>.</a:t>
            </a:r>
          </a:p>
          <a:p>
            <a:endParaRPr lang="ka-GE" dirty="0"/>
          </a:p>
          <a:p>
            <a:endParaRPr lang="ka-GE" dirty="0"/>
          </a:p>
          <a:p>
            <a:endParaRPr lang="ka-GE" dirty="0"/>
          </a:p>
          <a:p>
            <a:endParaRPr lang="ka-GE" dirty="0"/>
          </a:p>
        </p:txBody>
      </p:sp>
    </p:spTree>
    <p:extLst>
      <p:ext uri="{BB962C8B-B14F-4D97-AF65-F5344CB8AC3E}">
        <p14:creationId xmlns:p14="http://schemas.microsoft.com/office/powerpoint/2010/main" val="287583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4C8AEC-4BB0-49B8-91EA-CA8C785892FF}"/>
              </a:ext>
            </a:extLst>
          </p:cNvPr>
          <p:cNvSpPr txBox="1"/>
          <p:nvPr/>
        </p:nvSpPr>
        <p:spPr>
          <a:xfrm>
            <a:off x="1911928" y="1579418"/>
            <a:ext cx="7552706" cy="2862322"/>
          </a:xfrm>
          <a:prstGeom prst="rect">
            <a:avLst/>
          </a:prstGeom>
          <a:noFill/>
        </p:spPr>
        <p:txBody>
          <a:bodyPr wrap="square" rtlCol="0">
            <a:spAutoFit/>
          </a:bodyPr>
          <a:lstStyle/>
          <a:p>
            <a:r>
              <a:rPr lang="ka-GE" dirty="0"/>
              <a:t>სარჩევი:</a:t>
            </a:r>
          </a:p>
          <a:p>
            <a:pPr marL="342900" indent="-342900">
              <a:buAutoNum type="arabicPeriod"/>
            </a:pPr>
            <a:r>
              <a:rPr lang="ka-GE" dirty="0"/>
              <a:t>შესავალი</a:t>
            </a:r>
          </a:p>
          <a:p>
            <a:pPr marL="342900" indent="-342900">
              <a:buFontTx/>
              <a:buAutoNum type="arabicPeriod"/>
            </a:pPr>
            <a:r>
              <a:rPr lang="ka-GE" dirty="0"/>
              <a:t>საფოსტო კლიენტები და მათი სახეობები.</a:t>
            </a:r>
          </a:p>
          <a:p>
            <a:pPr marL="342900" indent="-342900">
              <a:buAutoNum type="arabicPeriod"/>
            </a:pPr>
            <a:r>
              <a:rPr lang="ka-GE" dirty="0"/>
              <a:t>ძირითადი ცნებები მყისიერ შეტყობინებებსა და </a:t>
            </a:r>
            <a:r>
              <a:rPr lang="ka-GE" dirty="0" err="1"/>
              <a:t>მენსენჯერებზე</a:t>
            </a:r>
            <a:r>
              <a:rPr lang="ka-GE" dirty="0"/>
              <a:t>.</a:t>
            </a:r>
          </a:p>
          <a:p>
            <a:pPr marL="342900" indent="-342900">
              <a:buAutoNum type="arabicPeriod"/>
            </a:pPr>
            <a:r>
              <a:rPr lang="ka-GE" dirty="0"/>
              <a:t>შეტყობინებების გაგზავნის სერვისები და მათი სახეობები.</a:t>
            </a:r>
          </a:p>
          <a:p>
            <a:pPr marL="342900" indent="-342900">
              <a:buAutoNum type="arabicPeriod"/>
            </a:pPr>
            <a:r>
              <a:rPr lang="ka-GE" dirty="0"/>
              <a:t>ინტერნეტ </a:t>
            </a:r>
            <a:r>
              <a:rPr lang="ka-GE" dirty="0" err="1"/>
              <a:t>პეიჯერების</a:t>
            </a:r>
            <a:r>
              <a:rPr lang="ka-GE" dirty="0"/>
              <a:t> კლასიფიკაცია.</a:t>
            </a:r>
          </a:p>
          <a:p>
            <a:pPr marL="342900" indent="-342900">
              <a:buAutoNum type="arabicPeriod"/>
            </a:pPr>
            <a:r>
              <a:rPr lang="en-US" dirty="0"/>
              <a:t>SMS (Short Message Service).</a:t>
            </a:r>
          </a:p>
          <a:p>
            <a:pPr marL="342900" indent="-342900">
              <a:buAutoNum type="arabicPeriod"/>
            </a:pPr>
            <a:r>
              <a:rPr lang="en-US" dirty="0" err="1"/>
              <a:t>Sms</a:t>
            </a:r>
            <a:r>
              <a:rPr lang="en-US" dirty="0"/>
              <a:t> </a:t>
            </a:r>
            <a:r>
              <a:rPr lang="ka-GE" dirty="0"/>
              <a:t>და </a:t>
            </a:r>
            <a:r>
              <a:rPr lang="en-US" dirty="0"/>
              <a:t>email </a:t>
            </a:r>
            <a:r>
              <a:rPr lang="ka-GE" dirty="0"/>
              <a:t>შეტყობინებების გაგზავნის მაგალითები.</a:t>
            </a:r>
          </a:p>
          <a:p>
            <a:pPr marL="342900" indent="-342900">
              <a:buAutoNum type="arabicPeriod"/>
            </a:pPr>
            <a:r>
              <a:rPr lang="ka-GE" dirty="0"/>
              <a:t>დასკვნა.</a:t>
            </a:r>
          </a:p>
          <a:p>
            <a:pPr marL="342900" indent="-342900">
              <a:buAutoNum type="arabicPeriod"/>
            </a:pPr>
            <a:endParaRPr lang="ka-GE" dirty="0"/>
          </a:p>
        </p:txBody>
      </p:sp>
    </p:spTree>
    <p:extLst>
      <p:ext uri="{BB962C8B-B14F-4D97-AF65-F5344CB8AC3E}">
        <p14:creationId xmlns:p14="http://schemas.microsoft.com/office/powerpoint/2010/main" val="1400068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B9F4A0-E020-491C-A435-44A2E3C28D4B}"/>
              </a:ext>
            </a:extLst>
          </p:cNvPr>
          <p:cNvSpPr txBox="1"/>
          <p:nvPr/>
        </p:nvSpPr>
        <p:spPr>
          <a:xfrm>
            <a:off x="1033153" y="391886"/>
            <a:ext cx="10747169" cy="5355312"/>
          </a:xfrm>
          <a:prstGeom prst="rect">
            <a:avLst/>
          </a:prstGeom>
          <a:noFill/>
        </p:spPr>
        <p:txBody>
          <a:bodyPr wrap="square" rtlCol="0">
            <a:spAutoFit/>
          </a:bodyPr>
          <a:lstStyle/>
          <a:p>
            <a:r>
              <a:rPr lang="ka-GE" dirty="0"/>
              <a:t>ასევე არსებობს ალტერნატიული </a:t>
            </a:r>
            <a:r>
              <a:rPr lang="ka-GE" dirty="0" err="1"/>
              <a:t>მესენჯერები</a:t>
            </a:r>
            <a:r>
              <a:rPr lang="ka-GE" dirty="0"/>
              <a:t> მყისიერი შეტყობინებების გაცვლისთვის, რომლებსაც ერთდროულად შეუძლიათ იმუშაონ </a:t>
            </a:r>
            <a:r>
              <a:rPr lang="ka-GE" dirty="0" err="1"/>
              <a:t>რამოდენიმე</a:t>
            </a:r>
            <a:r>
              <a:rPr lang="ka-GE" dirty="0"/>
              <a:t> ქსელთან. მაგალითად, უფასო, ღია </a:t>
            </a:r>
            <a:r>
              <a:rPr lang="ka-GE" dirty="0" err="1"/>
              <a:t>მრავალპროტოკოლიანი</a:t>
            </a:r>
            <a:r>
              <a:rPr lang="ka-GE" dirty="0"/>
              <a:t> </a:t>
            </a:r>
            <a:r>
              <a:rPr lang="ru-RU" dirty="0"/>
              <a:t>Miranda IM </a:t>
            </a:r>
            <a:r>
              <a:rPr lang="ka-GE" dirty="0"/>
              <a:t>საშუალებას გვაძლევს ერთდროულად დავუკავშირდეთ რამდენიმე ქსელს, რაც თავიდან გვარიდებს ყოველი ქსელისთვის სხვადასხვა </a:t>
            </a:r>
            <a:r>
              <a:rPr lang="ka-GE" dirty="0" err="1"/>
              <a:t>მესენჯერების</a:t>
            </a:r>
            <a:r>
              <a:rPr lang="ka-GE" dirty="0"/>
              <a:t> დაყენებისაგან.</a:t>
            </a:r>
          </a:p>
          <a:p>
            <a:endParaRPr lang="ka-GE" dirty="0"/>
          </a:p>
          <a:p>
            <a:endParaRPr lang="ka-GE" dirty="0"/>
          </a:p>
          <a:p>
            <a:r>
              <a:rPr lang="ka-GE" dirty="0"/>
              <a:t>ფუნქციების ჩამონათვალი, რომელიც შეიძლება უზრუნველყოს მყისიერი შეტყობინებების გაგზავნის თანამედროვე </a:t>
            </a:r>
            <a:r>
              <a:rPr lang="ka-GE" dirty="0" err="1"/>
              <a:t>მესენჯერებმა</a:t>
            </a:r>
            <a:r>
              <a:rPr lang="ka-GE" dirty="0"/>
              <a:t>:</a:t>
            </a:r>
          </a:p>
          <a:p>
            <a:r>
              <a:rPr lang="ka-GE" dirty="0"/>
              <a:t>1) </a:t>
            </a:r>
            <a:r>
              <a:rPr lang="ka-GE" dirty="0" err="1"/>
              <a:t>ჩათი</a:t>
            </a:r>
            <a:r>
              <a:rPr lang="ka-GE" dirty="0"/>
              <a:t>(</a:t>
            </a:r>
            <a:r>
              <a:rPr lang="ka-GE" dirty="0" err="1"/>
              <a:t>ვიდეოჩათი</a:t>
            </a:r>
            <a:r>
              <a:rPr lang="ka-GE" dirty="0"/>
              <a:t>, ტექსტური და ხმოვანი)</a:t>
            </a:r>
          </a:p>
          <a:p>
            <a:r>
              <a:rPr lang="ka-GE" dirty="0"/>
              <a:t>2) </a:t>
            </a:r>
            <a:r>
              <a:rPr lang="en-US" dirty="0"/>
              <a:t>VOIP </a:t>
            </a:r>
            <a:r>
              <a:rPr lang="ka-GE" dirty="0"/>
              <a:t>სერვისი: ზარები კომპიუტერზე, მობილურ ტელეფონებზე.</a:t>
            </a:r>
          </a:p>
          <a:p>
            <a:r>
              <a:rPr lang="ka-GE" dirty="0"/>
              <a:t>3) </a:t>
            </a:r>
            <a:r>
              <a:rPr lang="ka-GE" dirty="0" err="1"/>
              <a:t>სმს</a:t>
            </a:r>
            <a:r>
              <a:rPr lang="ka-GE" dirty="0"/>
              <a:t> შეტყობინების გაგზავნის საშუალება.</a:t>
            </a:r>
          </a:p>
          <a:p>
            <a:r>
              <a:rPr lang="ka-GE" dirty="0"/>
              <a:t>4) ფაილების გაგზავნა.</a:t>
            </a:r>
          </a:p>
          <a:p>
            <a:r>
              <a:rPr lang="ka-GE" dirty="0"/>
              <a:t>5) რეალურ რეჟიმში ერთდროულად მუშაობის ინსტრუმენტები.</a:t>
            </a:r>
          </a:p>
          <a:p>
            <a:r>
              <a:rPr lang="ka-GE" dirty="0"/>
              <a:t>6) </a:t>
            </a:r>
            <a:r>
              <a:rPr lang="ka-GE" dirty="0" err="1"/>
              <a:t>ჩათში</a:t>
            </a:r>
            <a:r>
              <a:rPr lang="ka-GE" dirty="0"/>
              <a:t> ურთიერთობა პირდაპირ ვებ-</a:t>
            </a:r>
            <a:r>
              <a:rPr lang="ka-GE" dirty="0" err="1"/>
              <a:t>გვერძე</a:t>
            </a:r>
            <a:r>
              <a:rPr lang="ka-GE" dirty="0"/>
              <a:t>.</a:t>
            </a:r>
          </a:p>
          <a:p>
            <a:r>
              <a:rPr lang="ka-GE" dirty="0"/>
              <a:t>7) შეხსენება და გაფრთხილება.</a:t>
            </a:r>
          </a:p>
          <a:p>
            <a:r>
              <a:rPr lang="ka-GE" dirty="0"/>
              <a:t>8) ყოველ მომხმარებელზე მიმოწერის ისტორიის შენახვა.</a:t>
            </a:r>
          </a:p>
          <a:p>
            <a:r>
              <a:rPr lang="ka-GE" dirty="0"/>
              <a:t>9) მომხმარებლის ქსელური სტატუსის შემოწმება (შემოსულია, გასულია და </a:t>
            </a:r>
            <a:r>
              <a:rPr lang="ka-GE" dirty="0" err="1"/>
              <a:t>ა.შ</a:t>
            </a:r>
            <a:r>
              <a:rPr lang="ka-GE" dirty="0"/>
              <a:t>)</a:t>
            </a:r>
          </a:p>
          <a:p>
            <a:endParaRPr lang="ka-GE" dirty="0"/>
          </a:p>
        </p:txBody>
      </p:sp>
    </p:spTree>
    <p:extLst>
      <p:ext uri="{BB962C8B-B14F-4D97-AF65-F5344CB8AC3E}">
        <p14:creationId xmlns:p14="http://schemas.microsoft.com/office/powerpoint/2010/main" val="3259395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DCACEB-0A87-4F7C-8AA0-9CDB598839C6}"/>
              </a:ext>
            </a:extLst>
          </p:cNvPr>
          <p:cNvSpPr txBox="1"/>
          <p:nvPr/>
        </p:nvSpPr>
        <p:spPr>
          <a:xfrm>
            <a:off x="904307" y="522514"/>
            <a:ext cx="10733511" cy="4801314"/>
          </a:xfrm>
          <a:prstGeom prst="rect">
            <a:avLst/>
          </a:prstGeom>
          <a:noFill/>
        </p:spPr>
        <p:txBody>
          <a:bodyPr wrap="square" rtlCol="0">
            <a:spAutoFit/>
          </a:bodyPr>
          <a:lstStyle/>
          <a:p>
            <a:r>
              <a:rPr lang="ka-GE" b="1" dirty="0"/>
              <a:t>პოპულარული </a:t>
            </a:r>
            <a:r>
              <a:rPr lang="ka-GE" b="1" dirty="0" err="1"/>
              <a:t>მესენჯერები</a:t>
            </a:r>
            <a:r>
              <a:rPr lang="ka-GE" b="1" dirty="0"/>
              <a:t>:</a:t>
            </a:r>
            <a:endParaRPr lang="ka-GE" dirty="0"/>
          </a:p>
          <a:p>
            <a:pPr lvl="0"/>
            <a:r>
              <a:rPr lang="ru-RU" b="1" dirty="0"/>
              <a:t>ICQ</a:t>
            </a:r>
            <a:r>
              <a:rPr lang="ru-RU" dirty="0"/>
              <a:t> (I Seek You - </a:t>
            </a:r>
            <a:r>
              <a:rPr lang="ka-GE" dirty="0"/>
              <a:t>გეძებ</a:t>
            </a:r>
            <a:r>
              <a:rPr lang="ru-RU" dirty="0"/>
              <a:t>) </a:t>
            </a:r>
            <a:r>
              <a:rPr lang="ka-GE" dirty="0"/>
              <a:t>პოპულარული პროგრამა ინტერნეტით </a:t>
            </a:r>
            <a:r>
              <a:rPr lang="ka-GE" dirty="0" err="1"/>
              <a:t>ურთერთობისათვის</a:t>
            </a:r>
            <a:r>
              <a:rPr lang="ka-GE" dirty="0"/>
              <a:t>. რადგან </a:t>
            </a:r>
            <a:r>
              <a:rPr lang="ru-RU" dirty="0"/>
              <a:t>ICQ </a:t>
            </a:r>
            <a:r>
              <a:rPr lang="ka-GE" dirty="0"/>
              <a:t>არის მოძველებული ცენტრალური ქსელი დახურული პროტოკოლით, ამიტომ ამჟამად სპეციალისტები ურჩევენ </a:t>
            </a:r>
            <a:r>
              <a:rPr lang="ka-GE" dirty="0" err="1"/>
              <a:t>მომხამრებლებს</a:t>
            </a:r>
            <a:r>
              <a:rPr lang="ka-GE" dirty="0"/>
              <a:t> გადავიდნენ </a:t>
            </a:r>
            <a:r>
              <a:rPr lang="ru-RU" dirty="0"/>
              <a:t>ICQ</a:t>
            </a:r>
            <a:r>
              <a:rPr lang="ka-GE" dirty="0"/>
              <a:t>-დან </a:t>
            </a:r>
            <a:r>
              <a:rPr lang="ru-RU" dirty="0">
                <a:hlinkClick r:id="rId2"/>
              </a:rPr>
              <a:t>Jabber</a:t>
            </a:r>
            <a:r>
              <a:rPr lang="ka-GE" dirty="0"/>
              <a:t>- ზე.</a:t>
            </a:r>
          </a:p>
          <a:p>
            <a:pPr lvl="0"/>
            <a:r>
              <a:rPr lang="ru-RU" b="1" dirty="0"/>
              <a:t>Skype </a:t>
            </a:r>
            <a:r>
              <a:rPr lang="ka-GE" dirty="0"/>
              <a:t>მსოფლიოში ყველაზე გავრცელებული </a:t>
            </a:r>
            <a:r>
              <a:rPr lang="ka-GE" dirty="0" err="1"/>
              <a:t>მესენჯერი</a:t>
            </a:r>
            <a:r>
              <a:rPr lang="ka-GE" dirty="0"/>
              <a:t> დახურული პროტოკოლით.  საშუალებას გვაძლევს დავრეკოთ ადგილობრივ და მობილურ ტელეფონებზე, მივიღოთ ზარები. მას ასევე დამატებული აქვს </a:t>
            </a:r>
            <a:r>
              <a:rPr lang="ka-GE" dirty="0" err="1"/>
              <a:t>ვიდეოზარის</a:t>
            </a:r>
            <a:r>
              <a:rPr lang="ka-GE" dirty="0"/>
              <a:t> ფუნქციაც, რომლის საშუალებითაც მომხმარებლებს შეუძლიათ ისაუბრონ და </a:t>
            </a:r>
            <a:r>
              <a:rPr lang="ka-GE" dirty="0" err="1"/>
              <a:t>გააზიარონ</a:t>
            </a:r>
            <a:r>
              <a:rPr lang="ka-GE" dirty="0"/>
              <a:t> ვებ კამერის მიერ დანახული გამოსახულება.</a:t>
            </a:r>
          </a:p>
          <a:p>
            <a:pPr lvl="0"/>
            <a:r>
              <a:rPr lang="ru-RU" b="1" dirty="0"/>
              <a:t>Miranda IM</a:t>
            </a:r>
            <a:r>
              <a:rPr lang="ka-GE" b="1" dirty="0"/>
              <a:t>- </a:t>
            </a:r>
            <a:r>
              <a:rPr lang="ka-GE" dirty="0" err="1"/>
              <a:t>მრავალპროტოკოლიანი</a:t>
            </a:r>
            <a:r>
              <a:rPr lang="ka-GE" dirty="0"/>
              <a:t> </a:t>
            </a:r>
            <a:r>
              <a:rPr lang="ka-GE" dirty="0" err="1"/>
              <a:t>მესენჯერი</a:t>
            </a:r>
            <a:r>
              <a:rPr lang="ka-GE" dirty="0"/>
              <a:t> ღია კოდით ინტერნეტში და ლოკალურ ქსელში სამუშაოდ. მხარს უჭერს მყისიერი შეტყობინებების პროტოკოლებს: </a:t>
            </a:r>
            <a:r>
              <a:rPr lang="ru-RU" dirty="0"/>
              <a:t>ICQ, IRC, Jabber, Google Talk, Skype </a:t>
            </a:r>
            <a:r>
              <a:rPr lang="ka-GE" dirty="0"/>
              <a:t>და სხვა.</a:t>
            </a:r>
          </a:p>
          <a:p>
            <a:pPr lvl="0"/>
            <a:r>
              <a:rPr lang="ru-RU" b="1" dirty="0"/>
              <a:t>Google Talk client</a:t>
            </a:r>
            <a:r>
              <a:rPr lang="ka-GE" b="1" dirty="0"/>
              <a:t>-</a:t>
            </a:r>
            <a:r>
              <a:rPr lang="ru-RU" dirty="0"/>
              <a:t>Google Talk </a:t>
            </a:r>
            <a:r>
              <a:rPr lang="ka-GE" dirty="0" err="1"/>
              <a:t>დესკტოპის</a:t>
            </a:r>
            <a:r>
              <a:rPr lang="ka-GE" dirty="0"/>
              <a:t> </a:t>
            </a:r>
            <a:r>
              <a:rPr lang="en-US" dirty="0"/>
              <a:t>IM </a:t>
            </a:r>
            <a:r>
              <a:rPr lang="ka-GE" dirty="0"/>
              <a:t>კლიენტი და </a:t>
            </a:r>
            <a:r>
              <a:rPr lang="ru-RU" dirty="0"/>
              <a:t>Google Talk Gadget </a:t>
            </a:r>
            <a:r>
              <a:rPr lang="ka-GE" dirty="0"/>
              <a:t>წარმოადგენს ვებ კლიენტს, რომელიც მუშაობს ნებისმიერ ბრაუზერთან </a:t>
            </a:r>
            <a:r>
              <a:rPr lang="ru-RU" dirty="0"/>
              <a:t>Abobe Flash </a:t>
            </a:r>
            <a:r>
              <a:rPr lang="ka-GE" dirty="0" err="1"/>
              <a:t>პლაგინის</a:t>
            </a:r>
            <a:r>
              <a:rPr lang="ka-GE" dirty="0"/>
              <a:t> დახმარებით. </a:t>
            </a:r>
            <a:r>
              <a:rPr lang="ru-RU" dirty="0"/>
              <a:t>Google Talk </a:t>
            </a:r>
            <a:r>
              <a:rPr lang="ka-GE" dirty="0"/>
              <a:t>ეს არის </a:t>
            </a:r>
            <a:r>
              <a:rPr lang="en-US" dirty="0"/>
              <a:t>GOOGLE- </a:t>
            </a:r>
            <a:r>
              <a:rPr lang="ka-GE" dirty="0"/>
              <a:t>ს სერვისი მყისიერი შეტყობინებების გაგზავნისთვის, რომელიც ურთიერთობის საშუალებას გვაძლევს როგორც ხმოვანი შეტყობინებით ასევე ტექსტური შეტყობინებით. </a:t>
            </a:r>
            <a:r>
              <a:rPr lang="ru-RU" dirty="0"/>
              <a:t>Google Talk </a:t>
            </a:r>
            <a:r>
              <a:rPr lang="ka-GE" dirty="0"/>
              <a:t>იყენებს </a:t>
            </a:r>
            <a:r>
              <a:rPr lang="ru-RU" dirty="0"/>
              <a:t>XMPP </a:t>
            </a:r>
            <a:r>
              <a:rPr lang="ka-GE" dirty="0"/>
              <a:t>პროტოკოლს (რომელიც თავსებადია </a:t>
            </a:r>
            <a:r>
              <a:rPr lang="ru-RU" dirty="0"/>
              <a:t>Jabber</a:t>
            </a:r>
            <a:r>
              <a:rPr lang="ka-GE" dirty="0"/>
              <a:t>-თან) და საშუალებას გვაძლევს კავშირი დავამყაროთ </a:t>
            </a:r>
            <a:r>
              <a:rPr lang="ru-RU" dirty="0"/>
              <a:t>Jabber</a:t>
            </a:r>
            <a:r>
              <a:rPr lang="ka-GE" dirty="0"/>
              <a:t>-ის სხვა </a:t>
            </a:r>
            <a:r>
              <a:rPr lang="ka-GE" dirty="0" err="1"/>
              <a:t>მომხამრებლებთან</a:t>
            </a:r>
            <a:r>
              <a:rPr lang="ka-GE" dirty="0"/>
              <a:t>.</a:t>
            </a:r>
          </a:p>
        </p:txBody>
      </p:sp>
    </p:spTree>
    <p:extLst>
      <p:ext uri="{BB962C8B-B14F-4D97-AF65-F5344CB8AC3E}">
        <p14:creationId xmlns:p14="http://schemas.microsoft.com/office/powerpoint/2010/main" val="201515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E2B383-37F8-45AB-8D8A-C8955FFCAE95}"/>
              </a:ext>
            </a:extLst>
          </p:cNvPr>
          <p:cNvSpPr txBox="1"/>
          <p:nvPr/>
        </p:nvSpPr>
        <p:spPr>
          <a:xfrm>
            <a:off x="736270" y="356260"/>
            <a:ext cx="10842172" cy="6463308"/>
          </a:xfrm>
          <a:prstGeom prst="rect">
            <a:avLst/>
          </a:prstGeom>
          <a:noFill/>
        </p:spPr>
        <p:txBody>
          <a:bodyPr wrap="square" rtlCol="0">
            <a:spAutoFit/>
          </a:bodyPr>
          <a:lstStyle/>
          <a:p>
            <a:pPr algn="ctr"/>
            <a:r>
              <a:rPr lang="ka-GE" b="1" dirty="0"/>
              <a:t>SMS (</a:t>
            </a:r>
            <a:r>
              <a:rPr lang="ka-GE" b="1" dirty="0" err="1"/>
              <a:t>Short</a:t>
            </a:r>
            <a:r>
              <a:rPr lang="ka-GE" b="1" dirty="0"/>
              <a:t> </a:t>
            </a:r>
            <a:r>
              <a:rPr lang="ka-GE" b="1" dirty="0" err="1"/>
              <a:t>Message</a:t>
            </a:r>
            <a:r>
              <a:rPr lang="ka-GE" b="1" dirty="0"/>
              <a:t> </a:t>
            </a:r>
            <a:r>
              <a:rPr lang="ka-GE" b="1" dirty="0" err="1"/>
              <a:t>Service</a:t>
            </a:r>
            <a:r>
              <a:rPr lang="ka-GE" b="1" dirty="0"/>
              <a:t>)</a:t>
            </a:r>
            <a:endParaRPr lang="ka-GE" dirty="0"/>
          </a:p>
          <a:p>
            <a:r>
              <a:rPr lang="ka-GE" dirty="0"/>
              <a:t>	მყისიერი შეტყობინებების გაგზავნის სერვისებს მიეკუთვნება ასევე </a:t>
            </a:r>
            <a:r>
              <a:rPr lang="ka-GE" dirty="0" err="1"/>
              <a:t>სმს</a:t>
            </a:r>
            <a:r>
              <a:rPr lang="ka-GE" dirty="0"/>
              <a:t> შეტყობინებების სერვისიც, რომელიც საშუალებას გვაძლებს მობილური ტელეფონების დახმარებით გავაგზავნოთ და მივიღოთ მოკლე ტექსტური შეტყობინებები. ეს სერვისი განსაკუთრებით პოპულარულია ახალგაზრდებს შორის.</a:t>
            </a:r>
          </a:p>
          <a:p>
            <a:r>
              <a:rPr lang="ka-GE" dirty="0"/>
              <a:t>	</a:t>
            </a:r>
            <a:r>
              <a:rPr lang="ka-GE" dirty="0" err="1"/>
              <a:t>სმს</a:t>
            </a:r>
            <a:r>
              <a:rPr lang="ka-GE" dirty="0"/>
              <a:t>-ის ამგვარი პოპულარობა კომუნიკაციის სხვა ფორმებთან შედარებით მის შემდეგ უპირატესობებს ემყარება:</a:t>
            </a:r>
          </a:p>
          <a:p>
            <a:pPr lvl="0"/>
            <a:r>
              <a:rPr lang="ka-GE" dirty="0"/>
              <a:t>1.   შეტყობინება, როგორც წესი, რამდენიმე წამში აღწევს ადრესატამდე. გამგზავნს კი შეუძლია მიიღოს SMS-ის ადგილზე მისვლის დამადასტურებელი მოხსენება.</a:t>
            </a:r>
          </a:p>
          <a:p>
            <a:pPr lvl="0"/>
            <a:r>
              <a:rPr lang="ka-GE" dirty="0"/>
              <a:t>2.   შეტყობინების გაგზავნა შესაძლოა მაშინაც კი, როცა ადრესატის ტელეფონი გამორთულია ან გასულია მომსახურების ზონიდან. როგორც კი ადრესატი ხაზზე გამოვა, შეტყობინება მიეწოდება. გამგზავნი კი ამ დროს მიიღებს მოხსენებას, რითაც შეიტყობს ადრესატის ხაზზე გამოსვლის შესახებ.</a:t>
            </a:r>
          </a:p>
          <a:p>
            <a:pPr lvl="0"/>
            <a:r>
              <a:rPr lang="ka-GE" dirty="0"/>
              <a:t>3.  SMS-ის გაგზავნა შეიძლება </a:t>
            </a:r>
            <a:r>
              <a:rPr lang="ka-GE" dirty="0" err="1"/>
              <a:t>მაშინც</a:t>
            </a:r>
            <a:r>
              <a:rPr lang="ka-GE" dirty="0"/>
              <a:t>, როცა ადრესატი ტელეფონით საუბრობს.</a:t>
            </a:r>
          </a:p>
          <a:p>
            <a:pPr lvl="0"/>
            <a:r>
              <a:rPr lang="ka-GE" dirty="0"/>
              <a:t>4.  ზარის გამორთვის შემთხვევაში SMS-ის მიღება შეიძლება გარშემომყოფთათვის შეუმჩნეველი დარჩეს.</a:t>
            </a:r>
          </a:p>
          <a:p>
            <a:pPr lvl="0"/>
            <a:r>
              <a:rPr lang="ka-GE" dirty="0"/>
              <a:t>5.  SMS არ მოითხოვს დაუყოვნებელ პასუხს.</a:t>
            </a:r>
          </a:p>
          <a:p>
            <a:r>
              <a:rPr lang="ka-GE" dirty="0"/>
              <a:t>	დღესაც კომუნიკაციის სხვა უფრო </a:t>
            </a:r>
            <a:r>
              <a:rPr lang="ka-GE" dirty="0" err="1"/>
              <a:t>მრავალფუნქციური</a:t>
            </a:r>
            <a:r>
              <a:rPr lang="ka-GE" dirty="0"/>
              <a:t> და დახვეწილი ალტერნატიული ინტერნეტ სერვისების მიუხედავად </a:t>
            </a:r>
            <a:r>
              <a:rPr lang="ka-GE" dirty="0" err="1"/>
              <a:t>სმს</a:t>
            </a:r>
            <a:r>
              <a:rPr lang="ka-GE" dirty="0"/>
              <a:t> შეტყობინებების გაგზავნის სერვისს არ დაუკარგავს თავისი </a:t>
            </a:r>
            <a:r>
              <a:rPr lang="ka-GE" dirty="0" err="1"/>
              <a:t>პოპულარულობა</a:t>
            </a:r>
            <a:r>
              <a:rPr lang="ka-GE" dirty="0"/>
              <a:t> და უპირატესობები. ვინაიდან </a:t>
            </a:r>
            <a:r>
              <a:rPr lang="en-US" dirty="0"/>
              <a:t>XXI </a:t>
            </a:r>
            <a:r>
              <a:rPr lang="ka-GE" dirty="0"/>
              <a:t>საუკუნეშიც კი ყველგან არ არის ხელმისაწვდომი ინტერნეტი მათთვის სწორედ </a:t>
            </a:r>
            <a:r>
              <a:rPr lang="ka-GE" dirty="0" err="1"/>
              <a:t>სმს</a:t>
            </a:r>
            <a:r>
              <a:rPr lang="ka-GE" dirty="0"/>
              <a:t> შეტყობინებების სერვისს ენიჭება უპირატესობა. ასევე აღნიშნულ სერვისს ფართოდ იყენებენ სხვადასხვა ორგანიზაციები და აგზავნიან მრავალ სარეკლამო თუ საინფორმაციო შეტყობინებებს მომხმარებლებთან. </a:t>
            </a:r>
            <a:r>
              <a:rPr lang="ka-GE" dirty="0" err="1"/>
              <a:t>სმს</a:t>
            </a:r>
            <a:r>
              <a:rPr lang="ka-GE" dirty="0"/>
              <a:t> შეტყობინებები ასევე გამოიყენება მომხმარებლის იდენტიფიკაციისთვის სხვადასხვა ოპერაციის შესრულების დროს. </a:t>
            </a:r>
          </a:p>
        </p:txBody>
      </p:sp>
    </p:spTree>
    <p:extLst>
      <p:ext uri="{BB962C8B-B14F-4D97-AF65-F5344CB8AC3E}">
        <p14:creationId xmlns:p14="http://schemas.microsoft.com/office/powerpoint/2010/main" val="743695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C7528A-8542-42CB-AC58-71D710F805DF}"/>
              </a:ext>
            </a:extLst>
          </p:cNvPr>
          <p:cNvSpPr txBox="1"/>
          <p:nvPr/>
        </p:nvSpPr>
        <p:spPr>
          <a:xfrm>
            <a:off x="712519" y="1211284"/>
            <a:ext cx="10842171" cy="4801314"/>
          </a:xfrm>
          <a:prstGeom prst="rect">
            <a:avLst/>
          </a:prstGeom>
          <a:noFill/>
        </p:spPr>
        <p:txBody>
          <a:bodyPr wrap="square" rtlCol="0">
            <a:spAutoFit/>
          </a:bodyPr>
          <a:lstStyle/>
          <a:p>
            <a:pPr algn="ctr"/>
            <a:r>
              <a:rPr lang="en-US" b="1" dirty="0" err="1"/>
              <a:t>Sms</a:t>
            </a:r>
            <a:r>
              <a:rPr lang="en-US" b="1" dirty="0"/>
              <a:t> </a:t>
            </a:r>
            <a:r>
              <a:rPr lang="ka-GE" b="1" dirty="0"/>
              <a:t>და </a:t>
            </a:r>
            <a:r>
              <a:rPr lang="en-US" b="1" dirty="0"/>
              <a:t>email </a:t>
            </a:r>
            <a:r>
              <a:rPr lang="ka-GE" b="1" dirty="0"/>
              <a:t>შეტყობინებების გაგზავნა.</a:t>
            </a:r>
            <a:endParaRPr lang="ka-GE" dirty="0"/>
          </a:p>
          <a:p>
            <a:r>
              <a:rPr lang="ka-GE" dirty="0"/>
              <a:t>	</a:t>
            </a:r>
            <a:r>
              <a:rPr lang="en-US" dirty="0" err="1"/>
              <a:t>ახლა</a:t>
            </a:r>
            <a:r>
              <a:rPr lang="en-US" dirty="0"/>
              <a:t> </a:t>
            </a:r>
            <a:r>
              <a:rPr lang="en-US" dirty="0" err="1"/>
              <a:t>განვიხილოთ</a:t>
            </a:r>
            <a:r>
              <a:rPr lang="en-US" dirty="0"/>
              <a:t>, </a:t>
            </a:r>
            <a:r>
              <a:rPr lang="en-US" dirty="0" err="1"/>
              <a:t>თუ</a:t>
            </a:r>
            <a:r>
              <a:rPr lang="en-US" dirty="0"/>
              <a:t> </a:t>
            </a:r>
            <a:r>
              <a:rPr lang="en-US" dirty="0" err="1"/>
              <a:t>როგორ</a:t>
            </a:r>
            <a:r>
              <a:rPr lang="en-US" dirty="0"/>
              <a:t> </a:t>
            </a:r>
            <a:r>
              <a:rPr lang="en-US" dirty="0" err="1"/>
              <a:t>ხდება</a:t>
            </a:r>
            <a:r>
              <a:rPr lang="en-US" dirty="0"/>
              <a:t>  </a:t>
            </a:r>
            <a:r>
              <a:rPr lang="en-US" dirty="0" err="1"/>
              <a:t>ტექსტური</a:t>
            </a:r>
            <a:r>
              <a:rPr lang="en-US" dirty="0"/>
              <a:t> </a:t>
            </a:r>
            <a:r>
              <a:rPr lang="en-US" dirty="0" err="1"/>
              <a:t>და</a:t>
            </a:r>
            <a:r>
              <a:rPr lang="en-US" dirty="0"/>
              <a:t> </a:t>
            </a:r>
            <a:r>
              <a:rPr lang="en-US" dirty="0" err="1"/>
              <a:t>ელექტრონული</a:t>
            </a:r>
            <a:r>
              <a:rPr lang="en-US" dirty="0"/>
              <a:t> </a:t>
            </a:r>
            <a:r>
              <a:rPr lang="en-US" dirty="0" err="1"/>
              <a:t>შეტყობინებების</a:t>
            </a:r>
            <a:r>
              <a:rPr lang="en-US" dirty="0"/>
              <a:t> </a:t>
            </a:r>
            <a:r>
              <a:rPr lang="en-US" dirty="0" err="1"/>
              <a:t>გაგზავ</a:t>
            </a:r>
            <a:r>
              <a:rPr lang="ka-GE" dirty="0"/>
              <a:t>ნა სხვადასხვა პროგრამების გამოყენებით.</a:t>
            </a:r>
          </a:p>
          <a:p>
            <a:r>
              <a:rPr lang="ka-GE" dirty="0"/>
              <a:t>	</a:t>
            </a:r>
            <a:r>
              <a:rPr lang="en-US" dirty="0" err="1"/>
              <a:t>Sms</a:t>
            </a:r>
            <a:r>
              <a:rPr lang="en-US" dirty="0"/>
              <a:t> </a:t>
            </a:r>
            <a:r>
              <a:rPr lang="ka-GE" dirty="0"/>
              <a:t>და </a:t>
            </a:r>
            <a:r>
              <a:rPr lang="en-US" dirty="0"/>
              <a:t>mms </a:t>
            </a:r>
            <a:r>
              <a:rPr lang="ka-GE" dirty="0"/>
              <a:t>შეტყობინებების გაგზავნა სინამდვილეში არც ისე რთულია თუ ვიცით მიმღების ტელეფონის ნომერი და ოპერატორი. თითქმის ყველა მობილურ ოპერატორს აქვს არხი, რომელიც ირებს ტექსტურ შეტყობინებას როგორც ელექტრონულ ფოსტას და აგზავნის მას ტელეფონზე როგორც </a:t>
            </a:r>
            <a:r>
              <a:rPr lang="en-US" dirty="0" err="1"/>
              <a:t>sms</a:t>
            </a:r>
            <a:r>
              <a:rPr lang="en-US" dirty="0"/>
              <a:t> </a:t>
            </a:r>
            <a:r>
              <a:rPr lang="ka-GE" dirty="0"/>
              <a:t>მოკლე ტექსტურ შეტყობინებას. მაგალითად AT&amp;T-ს აბონენტს მოკლე ტექსტური შეტყობინება შეგვიძლია გავგზავნოთ ელექტრონული ფოსტის მისამართის გამოყენებით: </a:t>
            </a:r>
            <a:r>
              <a:rPr lang="en-US" dirty="0">
                <a:hlinkClick r:id="rId2"/>
              </a:rPr>
              <a:t>number@txt.att.net</a:t>
            </a:r>
            <a:r>
              <a:rPr lang="en-US" dirty="0"/>
              <a:t>. რ</a:t>
            </a:r>
            <a:r>
              <a:rPr lang="ka-GE" dirty="0"/>
              <a:t>ისი შესაბამისი ბრძანებაც </a:t>
            </a:r>
            <a:r>
              <a:rPr lang="en-US" dirty="0" err="1"/>
              <a:t>მაგალითად</a:t>
            </a:r>
            <a:r>
              <a:rPr lang="en-US" dirty="0"/>
              <a:t> c#-</a:t>
            </a:r>
            <a:r>
              <a:rPr lang="ka-GE" dirty="0"/>
              <a:t>ის რამდენიმე ხაზიანი კოდით შეგვიძლია დავწეროთ:</a:t>
            </a:r>
          </a:p>
          <a:p>
            <a:r>
              <a:rPr lang="en-US" dirty="0"/>
              <a:t>           </a:t>
            </a:r>
            <a:r>
              <a:rPr lang="ka-GE" dirty="0"/>
              <a:t>	</a:t>
            </a:r>
            <a:r>
              <a:rPr lang="ka-GE" dirty="0" err="1"/>
              <a:t>string</a:t>
            </a:r>
            <a:r>
              <a:rPr lang="ka-GE" dirty="0"/>
              <a:t> </a:t>
            </a:r>
            <a:r>
              <a:rPr lang="ka-GE" dirty="0" err="1"/>
              <a:t>to</a:t>
            </a:r>
            <a:r>
              <a:rPr lang="ka-GE" dirty="0"/>
              <a:t> = </a:t>
            </a:r>
            <a:r>
              <a:rPr lang="en-US" dirty="0"/>
              <a:t>"</a:t>
            </a:r>
            <a:r>
              <a:rPr lang="en-US" dirty="0">
                <a:hlinkClick r:id="rId2"/>
              </a:rPr>
              <a:t>number@txt.att.net</a:t>
            </a:r>
            <a:r>
              <a:rPr lang="en-US" dirty="0"/>
              <a:t>"</a:t>
            </a:r>
            <a:r>
              <a:rPr lang="ka-GE" dirty="0"/>
              <a:t>;</a:t>
            </a:r>
          </a:p>
          <a:p>
            <a:r>
              <a:rPr lang="ka-GE" dirty="0"/>
              <a:t>            </a:t>
            </a:r>
            <a:r>
              <a:rPr lang="ka-GE" dirty="0" err="1"/>
              <a:t>string</a:t>
            </a:r>
            <a:r>
              <a:rPr lang="ka-GE" dirty="0"/>
              <a:t> </a:t>
            </a:r>
            <a:r>
              <a:rPr lang="ka-GE" dirty="0" err="1"/>
              <a:t>from</a:t>
            </a:r>
            <a:r>
              <a:rPr lang="ka-GE" dirty="0"/>
              <a:t> = "</a:t>
            </a:r>
            <a:r>
              <a:rPr lang="en-US" dirty="0"/>
              <a:t>test</a:t>
            </a:r>
            <a:r>
              <a:rPr lang="ka-GE" dirty="0"/>
              <a:t>@</a:t>
            </a:r>
            <a:r>
              <a:rPr lang="en-US" dirty="0" err="1"/>
              <a:t>gmail</a:t>
            </a:r>
            <a:r>
              <a:rPr lang="ka-GE" dirty="0"/>
              <a:t>.</a:t>
            </a:r>
            <a:r>
              <a:rPr lang="ka-GE" dirty="0" err="1"/>
              <a:t>com</a:t>
            </a:r>
            <a:r>
              <a:rPr lang="ka-GE" dirty="0"/>
              <a:t>";</a:t>
            </a:r>
          </a:p>
          <a:p>
            <a:r>
              <a:rPr lang="ka-GE" dirty="0"/>
              <a:t>            </a:t>
            </a:r>
            <a:r>
              <a:rPr lang="ka-GE" dirty="0" err="1"/>
              <a:t>MailMessage</a:t>
            </a:r>
            <a:r>
              <a:rPr lang="ka-GE" dirty="0"/>
              <a:t> </a:t>
            </a:r>
            <a:r>
              <a:rPr lang="ka-GE" dirty="0" err="1"/>
              <a:t>message</a:t>
            </a:r>
            <a:r>
              <a:rPr lang="ka-GE" dirty="0"/>
              <a:t> = </a:t>
            </a:r>
            <a:r>
              <a:rPr lang="ka-GE" dirty="0" err="1"/>
              <a:t>new</a:t>
            </a:r>
            <a:r>
              <a:rPr lang="ka-GE" dirty="0"/>
              <a:t> </a:t>
            </a:r>
            <a:r>
              <a:rPr lang="ka-GE" dirty="0" err="1"/>
              <a:t>MailMessage</a:t>
            </a:r>
            <a:r>
              <a:rPr lang="ka-GE" dirty="0"/>
              <a:t>(</a:t>
            </a:r>
            <a:r>
              <a:rPr lang="ka-GE" dirty="0" err="1"/>
              <a:t>from</a:t>
            </a:r>
            <a:r>
              <a:rPr lang="ka-GE" dirty="0"/>
              <a:t>, </a:t>
            </a:r>
            <a:r>
              <a:rPr lang="ka-GE" dirty="0" err="1"/>
              <a:t>to</a:t>
            </a:r>
            <a:r>
              <a:rPr lang="ka-GE" dirty="0"/>
              <a:t>);</a:t>
            </a:r>
          </a:p>
          <a:p>
            <a:r>
              <a:rPr lang="ka-GE" dirty="0"/>
              <a:t>            </a:t>
            </a:r>
            <a:r>
              <a:rPr lang="ka-GE" dirty="0" err="1"/>
              <a:t>message.Subject</a:t>
            </a:r>
            <a:r>
              <a:rPr lang="ka-GE" dirty="0"/>
              <a:t> = "</a:t>
            </a:r>
            <a:r>
              <a:rPr lang="en-US" dirty="0"/>
              <a:t>Test Message</a:t>
            </a:r>
            <a:r>
              <a:rPr lang="ka-GE" dirty="0"/>
              <a:t>";</a:t>
            </a:r>
          </a:p>
          <a:p>
            <a:r>
              <a:rPr lang="ka-GE" dirty="0"/>
              <a:t>            </a:t>
            </a:r>
            <a:r>
              <a:rPr lang="ka-GE" dirty="0" err="1"/>
              <a:t>message.Body</a:t>
            </a:r>
            <a:r>
              <a:rPr lang="ka-GE" dirty="0"/>
              <a:t> = @"</a:t>
            </a:r>
            <a:r>
              <a:rPr lang="en-US" dirty="0"/>
              <a:t>This is a test message from Michael Yuan</a:t>
            </a:r>
            <a:r>
              <a:rPr lang="ka-GE" dirty="0"/>
              <a:t>.";</a:t>
            </a:r>
          </a:p>
          <a:p>
            <a:r>
              <a:rPr lang="ka-GE" dirty="0"/>
              <a:t>            </a:t>
            </a:r>
            <a:r>
              <a:rPr lang="ka-GE" dirty="0" err="1"/>
              <a:t>SmtpClient</a:t>
            </a:r>
            <a:r>
              <a:rPr lang="ka-GE" dirty="0"/>
              <a:t> </a:t>
            </a:r>
            <a:r>
              <a:rPr lang="ka-GE" dirty="0" err="1"/>
              <a:t>client</a:t>
            </a:r>
            <a:r>
              <a:rPr lang="ka-GE" dirty="0"/>
              <a:t> = </a:t>
            </a:r>
            <a:r>
              <a:rPr lang="ka-GE" dirty="0" err="1"/>
              <a:t>new</a:t>
            </a:r>
            <a:r>
              <a:rPr lang="ka-GE" dirty="0"/>
              <a:t> </a:t>
            </a:r>
            <a:r>
              <a:rPr lang="ka-GE" dirty="0" err="1"/>
              <a:t>SmtpClient</a:t>
            </a:r>
            <a:r>
              <a:rPr lang="ka-GE" dirty="0"/>
              <a:t>(</a:t>
            </a:r>
            <a:r>
              <a:rPr lang="ka-GE" dirty="0" err="1"/>
              <a:t>server</a:t>
            </a:r>
            <a:r>
              <a:rPr lang="ka-GE" dirty="0"/>
              <a:t>);</a:t>
            </a:r>
          </a:p>
          <a:p>
            <a:r>
              <a:rPr lang="ka-GE" dirty="0"/>
              <a:t>            </a:t>
            </a:r>
            <a:r>
              <a:rPr lang="ka-GE" dirty="0" err="1"/>
              <a:t>client.UseDefaultCredentials</a:t>
            </a:r>
            <a:r>
              <a:rPr lang="ka-GE" dirty="0"/>
              <a:t> = </a:t>
            </a:r>
            <a:r>
              <a:rPr lang="ka-GE" dirty="0" err="1"/>
              <a:t>true</a:t>
            </a:r>
            <a:r>
              <a:rPr lang="ka-GE" dirty="0"/>
              <a:t>;</a:t>
            </a:r>
          </a:p>
          <a:p>
            <a:r>
              <a:rPr lang="ka-GE" dirty="0"/>
              <a:t>            </a:t>
            </a:r>
            <a:r>
              <a:rPr lang="ka-GE" dirty="0" err="1"/>
              <a:t>client.Send</a:t>
            </a:r>
            <a:r>
              <a:rPr lang="ka-GE" dirty="0"/>
              <a:t>(</a:t>
            </a:r>
            <a:r>
              <a:rPr lang="ka-GE" dirty="0" err="1"/>
              <a:t>message</a:t>
            </a:r>
            <a:r>
              <a:rPr lang="ka-GE" dirty="0"/>
              <a:t>);</a:t>
            </a:r>
          </a:p>
        </p:txBody>
      </p:sp>
    </p:spTree>
    <p:extLst>
      <p:ext uri="{BB962C8B-B14F-4D97-AF65-F5344CB8AC3E}">
        <p14:creationId xmlns:p14="http://schemas.microsoft.com/office/powerpoint/2010/main" val="2000206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zura-\AppData\Local\Microsoft\Windows\INetCache\Content.Word\figure1.jpg">
            <a:extLst>
              <a:ext uri="{FF2B5EF4-FFF2-40B4-BE49-F238E27FC236}">
                <a16:creationId xmlns:a16="http://schemas.microsoft.com/office/drawing/2014/main" id="{C97AF897-D638-4000-8E72-8739EE06B8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76725" y="700088"/>
            <a:ext cx="3638550" cy="5457825"/>
          </a:xfrm>
          <a:prstGeom prst="rect">
            <a:avLst/>
          </a:prstGeom>
          <a:noFill/>
          <a:ln>
            <a:noFill/>
          </a:ln>
        </p:spPr>
      </p:pic>
    </p:spTree>
    <p:extLst>
      <p:ext uri="{BB962C8B-B14F-4D97-AF65-F5344CB8AC3E}">
        <p14:creationId xmlns:p14="http://schemas.microsoft.com/office/powerpoint/2010/main" val="1974640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845726-F5A3-4AC1-B519-CDE157F3E287}"/>
              </a:ext>
            </a:extLst>
          </p:cNvPr>
          <p:cNvSpPr txBox="1"/>
          <p:nvPr/>
        </p:nvSpPr>
        <p:spPr>
          <a:xfrm>
            <a:off x="1116281" y="261256"/>
            <a:ext cx="10616540" cy="646331"/>
          </a:xfrm>
          <a:prstGeom prst="rect">
            <a:avLst/>
          </a:prstGeom>
          <a:noFill/>
        </p:spPr>
        <p:txBody>
          <a:bodyPr wrap="square" rtlCol="0">
            <a:spAutoFit/>
          </a:bodyPr>
          <a:lstStyle/>
          <a:p>
            <a:r>
              <a:rPr lang="en-US" dirty="0" err="1"/>
              <a:t>ასევე</a:t>
            </a:r>
            <a:r>
              <a:rPr lang="en-US" dirty="0"/>
              <a:t> </a:t>
            </a:r>
            <a:r>
              <a:rPr lang="en-US" dirty="0" err="1"/>
              <a:t>შემდეგი</a:t>
            </a:r>
            <a:r>
              <a:rPr lang="en-US" dirty="0"/>
              <a:t> </a:t>
            </a:r>
            <a:r>
              <a:rPr lang="en-US" dirty="0" err="1"/>
              <a:t>სქემის</a:t>
            </a:r>
            <a:r>
              <a:rPr lang="en-US" dirty="0"/>
              <a:t> </a:t>
            </a:r>
            <a:r>
              <a:rPr lang="en-US" dirty="0" err="1"/>
              <a:t>დახმარებით</a:t>
            </a:r>
            <a:r>
              <a:rPr lang="en-US" dirty="0"/>
              <a:t> </a:t>
            </a:r>
            <a:r>
              <a:rPr lang="en-US" dirty="0" err="1"/>
              <a:t>შეგვიძლია</a:t>
            </a:r>
            <a:r>
              <a:rPr lang="en-US" dirty="0"/>
              <a:t> </a:t>
            </a:r>
            <a:r>
              <a:rPr lang="en-US" dirty="0" err="1"/>
              <a:t>ვნახოთ</a:t>
            </a:r>
            <a:r>
              <a:rPr lang="en-US" dirty="0"/>
              <a:t> </a:t>
            </a:r>
            <a:r>
              <a:rPr lang="en-US" dirty="0" err="1"/>
              <a:t>თუ</a:t>
            </a:r>
            <a:r>
              <a:rPr lang="en-US" dirty="0"/>
              <a:t> </a:t>
            </a:r>
            <a:r>
              <a:rPr lang="en-US" dirty="0" err="1"/>
              <a:t>რა</a:t>
            </a:r>
            <a:r>
              <a:rPr lang="en-US" dirty="0"/>
              <a:t> </a:t>
            </a:r>
            <a:r>
              <a:rPr lang="en-US" dirty="0" err="1"/>
              <a:t>გზას</a:t>
            </a:r>
            <a:r>
              <a:rPr lang="en-US" dirty="0"/>
              <a:t> </a:t>
            </a:r>
            <a:r>
              <a:rPr lang="en-US" dirty="0" err="1"/>
              <a:t>გადის</a:t>
            </a:r>
            <a:r>
              <a:rPr lang="en-US" dirty="0"/>
              <a:t> </a:t>
            </a:r>
            <a:r>
              <a:rPr lang="en-US" dirty="0" err="1"/>
              <a:t>ჩვენი</a:t>
            </a:r>
            <a:r>
              <a:rPr lang="en-US" dirty="0"/>
              <a:t> </a:t>
            </a:r>
            <a:r>
              <a:rPr lang="en-US" dirty="0" err="1"/>
              <a:t>შეტყობინება</a:t>
            </a:r>
            <a:r>
              <a:rPr lang="en-US" dirty="0"/>
              <a:t>, </a:t>
            </a:r>
            <a:r>
              <a:rPr lang="en-US" dirty="0" err="1"/>
              <a:t>იმისთვის</a:t>
            </a:r>
            <a:r>
              <a:rPr lang="en-US" dirty="0"/>
              <a:t> </a:t>
            </a:r>
            <a:r>
              <a:rPr lang="en-US" dirty="0" err="1"/>
              <a:t>რომ</a:t>
            </a:r>
            <a:r>
              <a:rPr lang="en-US" dirty="0"/>
              <a:t> </a:t>
            </a:r>
            <a:r>
              <a:rPr lang="en-US" dirty="0" err="1"/>
              <a:t>მივიდეს</a:t>
            </a:r>
            <a:r>
              <a:rPr lang="en-US" dirty="0"/>
              <a:t> </a:t>
            </a:r>
            <a:r>
              <a:rPr lang="en-US" dirty="0" err="1"/>
              <a:t>მომხამრებლის</a:t>
            </a:r>
            <a:r>
              <a:rPr lang="en-US" dirty="0"/>
              <a:t> </a:t>
            </a:r>
            <a:r>
              <a:rPr lang="en-US" dirty="0" err="1"/>
              <a:t>ტელეფონზე</a:t>
            </a:r>
            <a:r>
              <a:rPr lang="en-US" dirty="0"/>
              <a:t>:</a:t>
            </a:r>
            <a:endParaRPr lang="ka-GE" dirty="0"/>
          </a:p>
        </p:txBody>
      </p:sp>
      <p:pic>
        <p:nvPicPr>
          <p:cNvPr id="5" name="Picture 4" descr="C:\Users\zura-\AppData\Local\Microsoft\Windows\INetCache\Content.Word\3-sms-with-php-http-to-phone.png">
            <a:extLst>
              <a:ext uri="{FF2B5EF4-FFF2-40B4-BE49-F238E27FC236}">
                <a16:creationId xmlns:a16="http://schemas.microsoft.com/office/drawing/2014/main" id="{7E3F2D21-8FC2-489F-8F13-87ABCE03FD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6281" y="907587"/>
            <a:ext cx="9878861" cy="5141620"/>
          </a:xfrm>
          <a:prstGeom prst="rect">
            <a:avLst/>
          </a:prstGeom>
          <a:noFill/>
          <a:ln>
            <a:noFill/>
          </a:ln>
        </p:spPr>
      </p:pic>
    </p:spTree>
    <p:extLst>
      <p:ext uri="{BB962C8B-B14F-4D97-AF65-F5344CB8AC3E}">
        <p14:creationId xmlns:p14="http://schemas.microsoft.com/office/powerpoint/2010/main" val="2737520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F618AC0-2F22-4EB7-A72D-8989598451EE}"/>
              </a:ext>
            </a:extLst>
          </p:cNvPr>
          <p:cNvSpPr txBox="1"/>
          <p:nvPr/>
        </p:nvSpPr>
        <p:spPr>
          <a:xfrm>
            <a:off x="902525" y="332509"/>
            <a:ext cx="10770919" cy="3416320"/>
          </a:xfrm>
          <a:prstGeom prst="rect">
            <a:avLst/>
          </a:prstGeom>
          <a:noFill/>
        </p:spPr>
        <p:txBody>
          <a:bodyPr wrap="square" rtlCol="0">
            <a:spAutoFit/>
          </a:bodyPr>
          <a:lstStyle/>
          <a:p>
            <a:pPr lvl="0"/>
            <a:r>
              <a:rPr lang="ka-GE" dirty="0"/>
              <a:t>1.  პირველ რიგში შეტყობინება იქმნება </a:t>
            </a:r>
            <a:r>
              <a:rPr lang="en-US" dirty="0"/>
              <a:t>HTTP </a:t>
            </a:r>
            <a:r>
              <a:rPr lang="ka-GE" dirty="0"/>
              <a:t>სერვერზე და გადაიცემა ინტერნეტში როგორ ელექტრონული შეტყობინება.</a:t>
            </a:r>
          </a:p>
          <a:p>
            <a:pPr lvl="0"/>
            <a:r>
              <a:rPr lang="ka-GE" dirty="0"/>
              <a:t>2.  ელექტრონულ შეტყობინებას იღებს </a:t>
            </a:r>
            <a:r>
              <a:rPr lang="ka-GE" dirty="0" err="1"/>
              <a:t>Short</a:t>
            </a:r>
            <a:r>
              <a:rPr lang="ka-GE" dirty="0"/>
              <a:t> </a:t>
            </a:r>
            <a:r>
              <a:rPr lang="ka-GE" dirty="0" err="1"/>
              <a:t>Message</a:t>
            </a:r>
            <a:r>
              <a:rPr lang="ka-GE" dirty="0"/>
              <a:t> </a:t>
            </a:r>
            <a:r>
              <a:rPr lang="ka-GE" dirty="0" err="1"/>
              <a:t>Service</a:t>
            </a:r>
            <a:r>
              <a:rPr lang="ka-GE" dirty="0"/>
              <a:t> </a:t>
            </a:r>
            <a:r>
              <a:rPr lang="ka-GE" dirty="0" err="1"/>
              <a:t>Gateway</a:t>
            </a:r>
            <a:r>
              <a:rPr lang="ka-GE" dirty="0"/>
              <a:t> (SMS </a:t>
            </a:r>
            <a:r>
              <a:rPr lang="ka-GE" dirty="0" err="1"/>
              <a:t>Gateway</a:t>
            </a:r>
            <a:r>
              <a:rPr lang="ka-GE" dirty="0"/>
              <a:t>), რომელიც გარდაქმნის ელექტრონულ შეტყობინებას </a:t>
            </a:r>
            <a:r>
              <a:rPr lang="en-US" dirty="0" err="1"/>
              <a:t>sms</a:t>
            </a:r>
            <a:r>
              <a:rPr lang="en-US" dirty="0"/>
              <a:t> </a:t>
            </a:r>
            <a:r>
              <a:rPr lang="ka-GE" dirty="0"/>
              <a:t>შეტყობინებად.</a:t>
            </a:r>
          </a:p>
          <a:p>
            <a:pPr lvl="0"/>
            <a:r>
              <a:rPr lang="ka-GE" dirty="0"/>
              <a:t>3.  </a:t>
            </a:r>
            <a:r>
              <a:rPr lang="en-US" dirty="0" err="1"/>
              <a:t>Sms</a:t>
            </a:r>
            <a:r>
              <a:rPr lang="en-US" dirty="0"/>
              <a:t> </a:t>
            </a:r>
            <a:r>
              <a:rPr lang="ka-GE" dirty="0"/>
              <a:t>შეტყობინებას იჭერს </a:t>
            </a:r>
            <a:r>
              <a:rPr lang="ka-GE" dirty="0" err="1"/>
              <a:t>Short</a:t>
            </a:r>
            <a:r>
              <a:rPr lang="ka-GE" dirty="0"/>
              <a:t> </a:t>
            </a:r>
            <a:r>
              <a:rPr lang="ka-GE" dirty="0" err="1"/>
              <a:t>Message</a:t>
            </a:r>
            <a:r>
              <a:rPr lang="ka-GE" dirty="0"/>
              <a:t> </a:t>
            </a:r>
            <a:r>
              <a:rPr lang="ka-GE" dirty="0" err="1"/>
              <a:t>Service</a:t>
            </a:r>
            <a:r>
              <a:rPr lang="ka-GE" dirty="0"/>
              <a:t> </a:t>
            </a:r>
            <a:r>
              <a:rPr lang="ka-GE" dirty="0" err="1"/>
              <a:t>Center</a:t>
            </a:r>
            <a:r>
              <a:rPr lang="ka-GE" dirty="0"/>
              <a:t> (SMSC), რომელიც წარმოადგენს სერვერს, რომელიც აგზავნის მონაცემებს მობილურ მოწყობილობაზე.</a:t>
            </a:r>
          </a:p>
          <a:p>
            <a:pPr marL="342900" lvl="0" indent="-342900">
              <a:buAutoNum type="arabicPeriod" startAt="4"/>
            </a:pPr>
            <a:r>
              <a:rPr lang="ka-GE" dirty="0"/>
              <a:t>საბოლოოდ შეტყობინება მიდის მომხმარებელთან </a:t>
            </a:r>
            <a:r>
              <a:rPr lang="ka-GE" dirty="0" err="1"/>
              <a:t>უკაბელო</a:t>
            </a:r>
            <a:r>
              <a:rPr lang="ka-GE" dirty="0"/>
              <a:t> ქსელის გამოყენებით.</a:t>
            </a:r>
          </a:p>
          <a:p>
            <a:pPr marL="342900" lvl="0" indent="-342900">
              <a:buAutoNum type="arabicPeriod" startAt="4"/>
            </a:pPr>
            <a:endParaRPr lang="ka-GE" dirty="0"/>
          </a:p>
          <a:p>
            <a:r>
              <a:rPr lang="ka-GE" dirty="0"/>
              <a:t>	</a:t>
            </a:r>
            <a:r>
              <a:rPr lang="en-US" dirty="0" err="1"/>
              <a:t>ანალოგიურად</a:t>
            </a:r>
            <a:r>
              <a:rPr lang="en-US" dirty="0"/>
              <a:t>  email-</a:t>
            </a:r>
            <a:r>
              <a:rPr lang="ka-GE" dirty="0"/>
              <a:t>შეტყობინებების საშუალებით შეგვიძლია მომხმარებელს გავუგზავნოთ სურათებიც ტელეფონის ნომერზე და მას იგი მიუვა როგორც </a:t>
            </a:r>
            <a:r>
              <a:rPr lang="en-US" dirty="0"/>
              <a:t>mms </a:t>
            </a:r>
            <a:r>
              <a:rPr lang="ka-GE" dirty="0"/>
              <a:t>შეტყობინება. შემდეგ ცხრილში ნაჩვენებია ამერიკის რამდენიმე ოპერატორი შესაბამისი </a:t>
            </a:r>
            <a:r>
              <a:rPr lang="en-US" dirty="0"/>
              <a:t>mms </a:t>
            </a:r>
            <a:r>
              <a:rPr lang="ka-GE" dirty="0"/>
              <a:t>და </a:t>
            </a:r>
            <a:r>
              <a:rPr lang="en-US" dirty="0" err="1"/>
              <a:t>sms</a:t>
            </a:r>
            <a:r>
              <a:rPr lang="en-US" dirty="0"/>
              <a:t> </a:t>
            </a:r>
            <a:r>
              <a:rPr lang="ka-GE" dirty="0"/>
              <a:t>არხებით:</a:t>
            </a:r>
          </a:p>
          <a:p>
            <a:pPr lvl="0"/>
            <a:endParaRPr lang="ka-GE" dirty="0"/>
          </a:p>
        </p:txBody>
      </p:sp>
      <p:graphicFrame>
        <p:nvGraphicFramePr>
          <p:cNvPr id="12" name="Table 11">
            <a:extLst>
              <a:ext uri="{FF2B5EF4-FFF2-40B4-BE49-F238E27FC236}">
                <a16:creationId xmlns:a16="http://schemas.microsoft.com/office/drawing/2014/main" id="{CFE2317F-34C6-4E5E-8759-187D64126364}"/>
              </a:ext>
            </a:extLst>
          </p:cNvPr>
          <p:cNvGraphicFramePr>
            <a:graphicFrameLocks noGrp="1"/>
          </p:cNvGraphicFramePr>
          <p:nvPr>
            <p:extLst>
              <p:ext uri="{D42A27DB-BD31-4B8C-83A1-F6EECF244321}">
                <p14:modId xmlns:p14="http://schemas.microsoft.com/office/powerpoint/2010/main" val="2421493022"/>
              </p:ext>
            </p:extLst>
          </p:nvPr>
        </p:nvGraphicFramePr>
        <p:xfrm>
          <a:off x="902525" y="3883665"/>
          <a:ext cx="9417132" cy="1733363"/>
        </p:xfrm>
        <a:graphic>
          <a:graphicData uri="http://schemas.openxmlformats.org/drawingml/2006/table">
            <a:tbl>
              <a:tblPr firstRow="1" firstCol="1" bandRow="1">
                <a:tableStyleId>{5C22544A-7EE6-4342-B048-85BDC9FD1C3A}</a:tableStyleId>
              </a:tblPr>
              <a:tblGrid>
                <a:gridCol w="3138696">
                  <a:extLst>
                    <a:ext uri="{9D8B030D-6E8A-4147-A177-3AD203B41FA5}">
                      <a16:colId xmlns:a16="http://schemas.microsoft.com/office/drawing/2014/main" val="2753688243"/>
                    </a:ext>
                  </a:extLst>
                </a:gridCol>
                <a:gridCol w="3138696">
                  <a:extLst>
                    <a:ext uri="{9D8B030D-6E8A-4147-A177-3AD203B41FA5}">
                      <a16:colId xmlns:a16="http://schemas.microsoft.com/office/drawing/2014/main" val="3207086834"/>
                    </a:ext>
                  </a:extLst>
                </a:gridCol>
                <a:gridCol w="3139740">
                  <a:extLst>
                    <a:ext uri="{9D8B030D-6E8A-4147-A177-3AD203B41FA5}">
                      <a16:colId xmlns:a16="http://schemas.microsoft.com/office/drawing/2014/main" val="561698241"/>
                    </a:ext>
                  </a:extLst>
                </a:gridCol>
              </a:tblGrid>
              <a:tr h="309431">
                <a:tc>
                  <a:txBody>
                    <a:bodyPr/>
                    <a:lstStyle/>
                    <a:p>
                      <a:pPr marR="16510" algn="just">
                        <a:lnSpc>
                          <a:spcPct val="150000"/>
                        </a:lnSpc>
                        <a:spcAft>
                          <a:spcPts val="0"/>
                        </a:spcAft>
                      </a:pPr>
                      <a:r>
                        <a:rPr lang="ka-GE" sz="1100">
                          <a:effectLst/>
                        </a:rPr>
                        <a:t>ოპერატორი</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marR="16510" algn="just">
                        <a:lnSpc>
                          <a:spcPct val="150000"/>
                        </a:lnSpc>
                        <a:spcAft>
                          <a:spcPts val="0"/>
                        </a:spcAft>
                      </a:pPr>
                      <a:r>
                        <a:rPr lang="en-US" sz="1100">
                          <a:effectLst/>
                        </a:rPr>
                        <a:t>sms </a:t>
                      </a:r>
                      <a:r>
                        <a:rPr lang="ka-GE" sz="1100">
                          <a:effectLst/>
                        </a:rPr>
                        <a:t>არხი</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marR="16510" algn="just">
                        <a:lnSpc>
                          <a:spcPct val="150000"/>
                        </a:lnSpc>
                        <a:spcAft>
                          <a:spcPts val="0"/>
                        </a:spcAft>
                      </a:pPr>
                      <a:r>
                        <a:rPr lang="en-US" sz="1100">
                          <a:effectLst/>
                        </a:rPr>
                        <a:t>mms </a:t>
                      </a:r>
                      <a:r>
                        <a:rPr lang="ka-GE" sz="1100">
                          <a:effectLst/>
                        </a:rPr>
                        <a:t>არხი</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21298"/>
                  </a:ext>
                </a:extLst>
              </a:tr>
              <a:tr h="236101">
                <a:tc>
                  <a:txBody>
                    <a:bodyPr/>
                    <a:lstStyle/>
                    <a:p>
                      <a:pPr>
                        <a:lnSpc>
                          <a:spcPct val="107000"/>
                        </a:lnSpc>
                        <a:spcAft>
                          <a:spcPts val="0"/>
                        </a:spcAft>
                      </a:pPr>
                      <a:r>
                        <a:rPr lang="ka-GE" sz="1100">
                          <a:effectLst/>
                        </a:rPr>
                        <a:t>AT&amp;T</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number@txt.att.net</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number@mms.att.net</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331654"/>
                  </a:ext>
                </a:extLst>
              </a:tr>
              <a:tr h="236101">
                <a:tc>
                  <a:txBody>
                    <a:bodyPr/>
                    <a:lstStyle/>
                    <a:p>
                      <a:pPr>
                        <a:lnSpc>
                          <a:spcPct val="107000"/>
                        </a:lnSpc>
                        <a:spcAft>
                          <a:spcPts val="0"/>
                        </a:spcAft>
                      </a:pPr>
                      <a:r>
                        <a:rPr lang="ka-GE" sz="1100">
                          <a:effectLst/>
                        </a:rPr>
                        <a:t>Verizon</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number@vtext.com</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number@vzwpix.com</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5190879"/>
                  </a:ext>
                </a:extLst>
              </a:tr>
              <a:tr h="236101">
                <a:tc>
                  <a:txBody>
                    <a:bodyPr/>
                    <a:lstStyle/>
                    <a:p>
                      <a:pPr>
                        <a:lnSpc>
                          <a:spcPct val="107000"/>
                        </a:lnSpc>
                        <a:spcAft>
                          <a:spcPts val="0"/>
                        </a:spcAft>
                      </a:pPr>
                      <a:r>
                        <a:rPr lang="ka-GE" sz="1100">
                          <a:effectLst/>
                        </a:rPr>
                        <a:t>T-Mobile</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number@tmomail.net</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number@tmomail.net</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8390830"/>
                  </a:ext>
                </a:extLst>
              </a:tr>
              <a:tr h="479528">
                <a:tc>
                  <a:txBody>
                    <a:bodyPr/>
                    <a:lstStyle/>
                    <a:p>
                      <a:pPr>
                        <a:lnSpc>
                          <a:spcPct val="107000"/>
                        </a:lnSpc>
                        <a:spcAft>
                          <a:spcPts val="0"/>
                        </a:spcAft>
                      </a:pPr>
                      <a:r>
                        <a:rPr lang="ka-GE" sz="1100">
                          <a:effectLst/>
                        </a:rPr>
                        <a:t>Sprint</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number@messaging.sprintpcs.com</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number@pm.sprint.com</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6352373"/>
                  </a:ext>
                </a:extLst>
              </a:tr>
              <a:tr h="236101">
                <a:tc>
                  <a:txBody>
                    <a:bodyPr/>
                    <a:lstStyle/>
                    <a:p>
                      <a:pPr>
                        <a:lnSpc>
                          <a:spcPct val="107000"/>
                        </a:lnSpc>
                        <a:spcAft>
                          <a:spcPts val="0"/>
                        </a:spcAft>
                      </a:pPr>
                      <a:r>
                        <a:rPr lang="ka-GE" sz="1100">
                          <a:effectLst/>
                        </a:rPr>
                        <a:t>Virgin Mobile</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a:effectLst/>
                        </a:rPr>
                        <a:t>number@vmobl.com</a:t>
                      </a:r>
                      <a:endParaRPr lang="ka-GE" sz="110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ka-GE" sz="1100" dirty="0">
                          <a:effectLst/>
                        </a:rPr>
                        <a:t>number@vmpix.com</a:t>
                      </a:r>
                      <a:endParaRPr lang="ka-GE" sz="1100" dirty="0">
                        <a:effectLst/>
                        <a:latin typeface="Sylfaen" panose="010A0502050306030303" pitchFamily="18" charset="0"/>
                        <a:ea typeface="Sylfaen" panose="010A0502050306030303"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9926090"/>
                  </a:ext>
                </a:extLst>
              </a:tr>
            </a:tbl>
          </a:graphicData>
        </a:graphic>
      </p:graphicFrame>
    </p:spTree>
    <p:extLst>
      <p:ext uri="{BB962C8B-B14F-4D97-AF65-F5344CB8AC3E}">
        <p14:creationId xmlns:p14="http://schemas.microsoft.com/office/powerpoint/2010/main" val="165572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149E4D-76D8-46B5-89FA-3FA04E71C7CE}"/>
              </a:ext>
            </a:extLst>
          </p:cNvPr>
          <p:cNvSpPr txBox="1"/>
          <p:nvPr/>
        </p:nvSpPr>
        <p:spPr>
          <a:xfrm>
            <a:off x="641268" y="380010"/>
            <a:ext cx="10842171" cy="5632311"/>
          </a:xfrm>
          <a:prstGeom prst="rect">
            <a:avLst/>
          </a:prstGeom>
          <a:noFill/>
        </p:spPr>
        <p:txBody>
          <a:bodyPr wrap="square" rtlCol="0">
            <a:spAutoFit/>
          </a:bodyPr>
          <a:lstStyle/>
          <a:p>
            <a:r>
              <a:rPr lang="ka-GE" dirty="0"/>
              <a:t>	რა თქმა უნდა აღნიშნული მეთოდით მოკლეტექსტური შეტყობინებების გაგზავნა იაფი და იოლია, მაგრამ მას აქვს თავისი ნაკლოვანებებიც.</a:t>
            </a:r>
          </a:p>
          <a:p>
            <a:pPr lvl="0"/>
            <a:r>
              <a:rPr lang="ka-GE" dirty="0"/>
              <a:t>1.  ტექსტური შეტყობინება, რომელსაც იღებს მომხმარებელი არის ცუდი ფორმატის.</a:t>
            </a:r>
          </a:p>
          <a:p>
            <a:pPr lvl="0"/>
            <a:r>
              <a:rPr lang="ka-GE" dirty="0"/>
              <a:t>2.  მომხმარებელს არ შეუძლია საპასუხო შეტყობინება გააგზავნოს </a:t>
            </a:r>
            <a:r>
              <a:rPr lang="ka-GE" dirty="0" err="1"/>
              <a:t>გამომგზავნთან</a:t>
            </a:r>
            <a:r>
              <a:rPr lang="ka-GE" dirty="0"/>
              <a:t>.</a:t>
            </a:r>
          </a:p>
          <a:p>
            <a:pPr marL="342900" lvl="0" indent="-342900">
              <a:buAutoNum type="arabicPeriod" startAt="3"/>
            </a:pPr>
            <a:r>
              <a:rPr lang="ka-GE" dirty="0"/>
              <a:t>ასევე იმისათვის რომ სწორი არხი მივუთითოთ და შეტყობინება არასწორად არ გავაგზავნოთ ყველა დარეგისტრირებულ მომხმარებელს უნდა მოვთხოვოთ მიუთითოს როგორც თავისი ტელეფონის ნომერი, ასევე </a:t>
            </a:r>
            <a:r>
              <a:rPr lang="en-US" dirty="0" err="1"/>
              <a:t>sms</a:t>
            </a:r>
            <a:r>
              <a:rPr lang="en-US" dirty="0"/>
              <a:t> </a:t>
            </a:r>
            <a:r>
              <a:rPr lang="ka-GE" dirty="0"/>
              <a:t>და </a:t>
            </a:r>
            <a:r>
              <a:rPr lang="en-US" dirty="0"/>
              <a:t>mms </a:t>
            </a:r>
            <a:r>
              <a:rPr lang="ka-GE" dirty="0"/>
              <a:t>არხები კორექტულად, რაც ასევე არაკომფორტულია </a:t>
            </a:r>
            <a:r>
              <a:rPr lang="ka-GE" dirty="0" err="1"/>
              <a:t>მომხამრებლისთვის</a:t>
            </a:r>
            <a:r>
              <a:rPr lang="ka-GE" dirty="0"/>
              <a:t>.</a:t>
            </a:r>
          </a:p>
          <a:p>
            <a:pPr marL="342900" lvl="0" indent="-342900">
              <a:buAutoNum type="arabicPeriod" startAt="3"/>
            </a:pPr>
            <a:endParaRPr lang="ka-GE" dirty="0"/>
          </a:p>
          <a:p>
            <a:pPr marL="342900" lvl="0" indent="-342900">
              <a:buAutoNum type="arabicPeriod" startAt="3"/>
            </a:pPr>
            <a:endParaRPr lang="ka-GE" dirty="0"/>
          </a:p>
          <a:p>
            <a:r>
              <a:rPr lang="ka-GE" dirty="0"/>
              <a:t>	შეტყობინებების გასაგზავნად გამოიყენება ასევე სხვადასხვა სერვისები. ერთ-ერთი მათგანია </a:t>
            </a:r>
            <a:r>
              <a:rPr lang="en-US" dirty="0"/>
              <a:t>Twilio. Twilio </a:t>
            </a:r>
            <a:r>
              <a:rPr lang="ka-GE" dirty="0"/>
              <a:t>-ს </a:t>
            </a:r>
            <a:r>
              <a:rPr lang="en-US" dirty="0"/>
              <a:t>API-</a:t>
            </a:r>
            <a:r>
              <a:rPr lang="ka-GE" dirty="0"/>
              <a:t>ს საშუალებით შეგვიძლია მივიღოთ ნებისმიერი ტექსტური შეტყობინება და ასევე გავაგზავნოთ შეტყობინებები მსოფლოს </a:t>
            </a:r>
            <a:r>
              <a:rPr lang="ka-GE" dirty="0" err="1"/>
              <a:t>სხავასხვა</a:t>
            </a:r>
            <a:r>
              <a:rPr lang="ka-GE" dirty="0"/>
              <a:t> </a:t>
            </a:r>
            <a:r>
              <a:rPr lang="ka-GE" dirty="0" err="1"/>
              <a:t>ქსეყანაში</a:t>
            </a:r>
            <a:r>
              <a:rPr lang="ka-GE" dirty="0"/>
              <a:t> სხვადასხვა ნომრებზე. იგი საშუალებას გვაძლევს ვისარგებლოთ </a:t>
            </a:r>
            <a:r>
              <a:rPr lang="ka-GE" dirty="0" err="1"/>
              <a:t>რამოდენიმე</a:t>
            </a:r>
            <a:r>
              <a:rPr lang="ka-GE" dirty="0"/>
              <a:t> ვირტუალური ნომერით. რადგან </a:t>
            </a:r>
            <a:r>
              <a:rPr lang="en-US" dirty="0"/>
              <a:t>TWILIO</a:t>
            </a:r>
            <a:r>
              <a:rPr lang="ka-GE" dirty="0"/>
              <a:t>-ს 1 ნომერი ღირს მხოლოდ 1 დოლარი თვეში, მომხმარებელს შესაძლებლობა აქვს შეიძინოს სხვადასხვა ნომერი სხვადასხვა აპლიკაციისთვის. ასევე ყოველი მიღებული, თუ გაგზავნილი </a:t>
            </a:r>
            <a:r>
              <a:rPr lang="en-US" dirty="0"/>
              <a:t>SMS </a:t>
            </a:r>
            <a:r>
              <a:rPr lang="ka-GE" dirty="0"/>
              <a:t>შეტყობინების სანაცვლოდ </a:t>
            </a:r>
            <a:r>
              <a:rPr lang="en-US" dirty="0" err="1"/>
              <a:t>twilio</a:t>
            </a:r>
            <a:r>
              <a:rPr lang="en-US" dirty="0"/>
              <a:t> </a:t>
            </a:r>
            <a:r>
              <a:rPr lang="ka-GE" dirty="0"/>
              <a:t>იღებს 1 ცენტს. მისი გამოყენება ძალიან მარტივია, რასაც კიდევ უფრო ამარტივებს მზა </a:t>
            </a:r>
            <a:r>
              <a:rPr lang="en-US" dirty="0"/>
              <a:t>SDK, </a:t>
            </a:r>
            <a:r>
              <a:rPr lang="en-US" dirty="0" err="1"/>
              <a:t>რომელიც</a:t>
            </a:r>
            <a:r>
              <a:rPr lang="en-US" dirty="0"/>
              <a:t> </a:t>
            </a:r>
            <a:r>
              <a:rPr lang="en-US" dirty="0" err="1"/>
              <a:t>დაწერილია</a:t>
            </a:r>
            <a:r>
              <a:rPr lang="en-US" dirty="0"/>
              <a:t> </a:t>
            </a:r>
            <a:r>
              <a:rPr lang="en-US" dirty="0" err="1"/>
              <a:t>სხვადასხვა</a:t>
            </a:r>
            <a:r>
              <a:rPr lang="en-US" dirty="0"/>
              <a:t> </a:t>
            </a:r>
            <a:r>
              <a:rPr lang="en-US" dirty="0" err="1"/>
              <a:t>პროგრამული</a:t>
            </a:r>
            <a:r>
              <a:rPr lang="en-US" dirty="0"/>
              <a:t> </a:t>
            </a:r>
            <a:r>
              <a:rPr lang="en-US" dirty="0" err="1"/>
              <a:t>ენებისთვის</a:t>
            </a:r>
            <a:r>
              <a:rPr lang="en-US" dirty="0"/>
              <a:t>.  </a:t>
            </a:r>
            <a:r>
              <a:rPr lang="ka-GE" dirty="0"/>
              <a:t>ქვემოთ მოცემულია შეტყობინების გაგზავნის მოლე კოდი </a:t>
            </a:r>
            <a:r>
              <a:rPr lang="en-US" dirty="0"/>
              <a:t>java-</a:t>
            </a:r>
            <a:r>
              <a:rPr lang="ka-GE" dirty="0"/>
              <a:t>ს და </a:t>
            </a:r>
            <a:r>
              <a:rPr lang="en-US" dirty="0" err="1"/>
              <a:t>twilio</a:t>
            </a:r>
            <a:r>
              <a:rPr lang="en-US" dirty="0"/>
              <a:t> </a:t>
            </a:r>
            <a:r>
              <a:rPr lang="en-US" dirty="0" err="1"/>
              <a:t>api</a:t>
            </a:r>
            <a:r>
              <a:rPr lang="en-US" dirty="0"/>
              <a:t>-</a:t>
            </a:r>
            <a:r>
              <a:rPr lang="ka-GE" dirty="0"/>
              <a:t>ს გამოყენებით:</a:t>
            </a:r>
          </a:p>
          <a:p>
            <a:pPr lvl="0"/>
            <a:endParaRPr lang="ka-GE" dirty="0"/>
          </a:p>
        </p:txBody>
      </p:sp>
    </p:spTree>
    <p:extLst>
      <p:ext uri="{BB962C8B-B14F-4D97-AF65-F5344CB8AC3E}">
        <p14:creationId xmlns:p14="http://schemas.microsoft.com/office/powerpoint/2010/main" val="21452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5B0C26-E66F-419F-A688-3EF2C3472B77}"/>
              </a:ext>
            </a:extLst>
          </p:cNvPr>
          <p:cNvSpPr txBox="1"/>
          <p:nvPr/>
        </p:nvSpPr>
        <p:spPr>
          <a:xfrm>
            <a:off x="581891" y="427512"/>
            <a:ext cx="10806545" cy="5632311"/>
          </a:xfrm>
          <a:prstGeom prst="rect">
            <a:avLst/>
          </a:prstGeom>
          <a:noFill/>
        </p:spPr>
        <p:txBody>
          <a:bodyPr wrap="square" rtlCol="0">
            <a:spAutoFit/>
          </a:bodyPr>
          <a:lstStyle/>
          <a:p>
            <a:r>
              <a:rPr lang="ka-GE" dirty="0" err="1"/>
              <a:t>public</a:t>
            </a:r>
            <a:r>
              <a:rPr lang="ka-GE" dirty="0"/>
              <a:t> </a:t>
            </a:r>
            <a:r>
              <a:rPr lang="ka-GE" dirty="0" err="1"/>
              <a:t>static</a:t>
            </a:r>
            <a:r>
              <a:rPr lang="ka-GE" dirty="0"/>
              <a:t> </a:t>
            </a:r>
            <a:r>
              <a:rPr lang="ka-GE" dirty="0" err="1"/>
              <a:t>void</a:t>
            </a:r>
            <a:r>
              <a:rPr lang="ka-GE" dirty="0"/>
              <a:t> </a:t>
            </a:r>
            <a:r>
              <a:rPr lang="ka-GE" dirty="0" err="1"/>
              <a:t>sendSms</a:t>
            </a:r>
            <a:r>
              <a:rPr lang="ka-GE" dirty="0"/>
              <a:t> (</a:t>
            </a:r>
            <a:r>
              <a:rPr lang="ka-GE" dirty="0" err="1"/>
              <a:t>String</a:t>
            </a:r>
            <a:r>
              <a:rPr lang="ka-GE" dirty="0"/>
              <a:t> </a:t>
            </a:r>
            <a:r>
              <a:rPr lang="ka-GE" dirty="0" err="1"/>
              <a:t>from</a:t>
            </a:r>
            <a:r>
              <a:rPr lang="ka-GE" dirty="0"/>
              <a:t>, </a:t>
            </a:r>
            <a:r>
              <a:rPr lang="ka-GE" dirty="0" err="1"/>
              <a:t>String</a:t>
            </a:r>
            <a:r>
              <a:rPr lang="ka-GE" dirty="0"/>
              <a:t> </a:t>
            </a:r>
            <a:r>
              <a:rPr lang="ka-GE" dirty="0" err="1"/>
              <a:t>to</a:t>
            </a:r>
            <a:r>
              <a:rPr lang="ka-GE" dirty="0"/>
              <a:t>, </a:t>
            </a:r>
          </a:p>
          <a:p>
            <a:r>
              <a:rPr lang="ka-GE" dirty="0"/>
              <a:t>        </a:t>
            </a:r>
            <a:r>
              <a:rPr lang="ka-GE" dirty="0" err="1"/>
              <a:t>String</a:t>
            </a:r>
            <a:r>
              <a:rPr lang="ka-GE" dirty="0"/>
              <a:t> </a:t>
            </a:r>
            <a:r>
              <a:rPr lang="ka-GE" dirty="0" err="1"/>
              <a:t>msg</a:t>
            </a:r>
            <a:r>
              <a:rPr lang="ka-GE" dirty="0"/>
              <a:t>) </a:t>
            </a:r>
            <a:r>
              <a:rPr lang="ka-GE" dirty="0" err="1"/>
              <a:t>throws</a:t>
            </a:r>
            <a:r>
              <a:rPr lang="ka-GE" dirty="0"/>
              <a:t> </a:t>
            </a:r>
            <a:r>
              <a:rPr lang="ka-GE" dirty="0" err="1"/>
              <a:t>Exception</a:t>
            </a:r>
            <a:r>
              <a:rPr lang="ka-GE" dirty="0"/>
              <a:t> {</a:t>
            </a:r>
          </a:p>
          <a:p>
            <a:r>
              <a:rPr lang="ka-GE" dirty="0"/>
              <a:t>    </a:t>
            </a:r>
            <a:r>
              <a:rPr lang="ka-GE" dirty="0" err="1"/>
              <a:t>TwilioRestClient</a:t>
            </a:r>
            <a:r>
              <a:rPr lang="ka-GE" dirty="0"/>
              <a:t> </a:t>
            </a:r>
            <a:r>
              <a:rPr lang="ka-GE" dirty="0" err="1"/>
              <a:t>client</a:t>
            </a:r>
            <a:r>
              <a:rPr lang="ka-GE" dirty="0"/>
              <a:t> = </a:t>
            </a:r>
          </a:p>
          <a:p>
            <a:r>
              <a:rPr lang="ka-GE" dirty="0"/>
              <a:t>        </a:t>
            </a:r>
            <a:r>
              <a:rPr lang="ka-GE" dirty="0" err="1"/>
              <a:t>new</a:t>
            </a:r>
            <a:r>
              <a:rPr lang="ka-GE" dirty="0"/>
              <a:t> </a:t>
            </a:r>
            <a:r>
              <a:rPr lang="ka-GE" dirty="0" err="1"/>
              <a:t>TwilioRestClient</a:t>
            </a:r>
            <a:r>
              <a:rPr lang="ka-GE" dirty="0"/>
              <a:t> YOUR_API_KEY, </a:t>
            </a:r>
            <a:r>
              <a:rPr lang="ka-GE" dirty="0" err="1"/>
              <a:t>null</a:t>
            </a:r>
            <a:r>
              <a:rPr lang="ka-GE" dirty="0"/>
              <a:t>);</a:t>
            </a:r>
          </a:p>
          <a:p>
            <a:r>
              <a:rPr lang="ka-GE" dirty="0"/>
              <a:t>    </a:t>
            </a:r>
            <a:r>
              <a:rPr lang="ka-GE" dirty="0" err="1"/>
              <a:t>String</a:t>
            </a:r>
            <a:r>
              <a:rPr lang="ka-GE" dirty="0"/>
              <a:t> </a:t>
            </a:r>
            <a:r>
              <a:rPr lang="ka-GE" dirty="0" err="1"/>
              <a:t>path</a:t>
            </a:r>
            <a:r>
              <a:rPr lang="ka-GE" dirty="0"/>
              <a:t> = "/2010-04-01/</a:t>
            </a:r>
            <a:r>
              <a:rPr lang="ka-GE" dirty="0" err="1"/>
              <a:t>Accounts</a:t>
            </a:r>
            <a:r>
              <a:rPr lang="ka-GE" dirty="0"/>
              <a:t>/"+</a:t>
            </a:r>
          </a:p>
          <a:p>
            <a:r>
              <a:rPr lang="ka-GE" dirty="0"/>
              <a:t>        </a:t>
            </a:r>
            <a:r>
              <a:rPr lang="ka-GE" dirty="0" err="1"/>
              <a:t>client.getAccountSid</a:t>
            </a:r>
            <a:r>
              <a:rPr lang="ka-GE" dirty="0"/>
              <a:t>()+"/SMS/</a:t>
            </a:r>
            <a:r>
              <a:rPr lang="ka-GE" dirty="0" err="1"/>
              <a:t>Messages</a:t>
            </a:r>
            <a:r>
              <a:rPr lang="ka-GE" dirty="0"/>
              <a:t>";</a:t>
            </a:r>
          </a:p>
          <a:p>
            <a:r>
              <a:rPr lang="ka-GE" dirty="0"/>
              <a:t> </a:t>
            </a:r>
          </a:p>
          <a:p>
            <a:r>
              <a:rPr lang="ka-GE" dirty="0"/>
              <a:t>    </a:t>
            </a:r>
            <a:r>
              <a:rPr lang="ka-GE" dirty="0" err="1"/>
              <a:t>Map</a:t>
            </a:r>
            <a:r>
              <a:rPr lang="ka-GE" dirty="0"/>
              <a:t>&lt;</a:t>
            </a:r>
            <a:r>
              <a:rPr lang="ka-GE" dirty="0" err="1"/>
              <a:t>String</a:t>
            </a:r>
            <a:r>
              <a:rPr lang="ka-GE" dirty="0"/>
              <a:t>, </a:t>
            </a:r>
            <a:r>
              <a:rPr lang="ka-GE" dirty="0" err="1"/>
              <a:t>String</a:t>
            </a:r>
            <a:r>
              <a:rPr lang="ka-GE" dirty="0"/>
              <a:t>&gt; </a:t>
            </a:r>
            <a:r>
              <a:rPr lang="ka-GE" dirty="0" err="1"/>
              <a:t>vars</a:t>
            </a:r>
            <a:r>
              <a:rPr lang="ka-GE" dirty="0"/>
              <a:t> = </a:t>
            </a:r>
          </a:p>
          <a:p>
            <a:r>
              <a:rPr lang="ka-GE" dirty="0"/>
              <a:t>        </a:t>
            </a:r>
            <a:r>
              <a:rPr lang="ka-GE" dirty="0" err="1"/>
              <a:t>new</a:t>
            </a:r>
            <a:r>
              <a:rPr lang="ka-GE" dirty="0"/>
              <a:t> </a:t>
            </a:r>
            <a:r>
              <a:rPr lang="ka-GE" dirty="0" err="1"/>
              <a:t>HashMap</a:t>
            </a:r>
            <a:r>
              <a:rPr lang="ka-GE" dirty="0"/>
              <a:t> &lt;</a:t>
            </a:r>
            <a:r>
              <a:rPr lang="ka-GE" dirty="0" err="1"/>
              <a:t>String</a:t>
            </a:r>
            <a:r>
              <a:rPr lang="ka-GE" dirty="0"/>
              <a:t>, </a:t>
            </a:r>
            <a:r>
              <a:rPr lang="ka-GE" dirty="0" err="1"/>
              <a:t>String</a:t>
            </a:r>
            <a:r>
              <a:rPr lang="ka-GE" dirty="0"/>
              <a:t>&gt; ();</a:t>
            </a:r>
          </a:p>
          <a:p>
            <a:r>
              <a:rPr lang="ka-GE" dirty="0"/>
              <a:t>    </a:t>
            </a:r>
            <a:r>
              <a:rPr lang="ka-GE" dirty="0" err="1"/>
              <a:t>vars.put</a:t>
            </a:r>
            <a:r>
              <a:rPr lang="ka-GE" dirty="0"/>
              <a:t>("</a:t>
            </a:r>
            <a:r>
              <a:rPr lang="ka-GE" dirty="0" err="1"/>
              <a:t>From</a:t>
            </a:r>
            <a:r>
              <a:rPr lang="ka-GE" dirty="0"/>
              <a:t>", </a:t>
            </a:r>
            <a:r>
              <a:rPr lang="ka-GE" dirty="0" err="1"/>
              <a:t>from</a:t>
            </a:r>
            <a:r>
              <a:rPr lang="ka-GE" dirty="0"/>
              <a:t>);</a:t>
            </a:r>
          </a:p>
          <a:p>
            <a:r>
              <a:rPr lang="ka-GE" dirty="0"/>
              <a:t>    </a:t>
            </a:r>
            <a:r>
              <a:rPr lang="ka-GE" dirty="0" err="1"/>
              <a:t>vars.put</a:t>
            </a:r>
            <a:r>
              <a:rPr lang="ka-GE" dirty="0"/>
              <a:t>("</a:t>
            </a:r>
            <a:r>
              <a:rPr lang="ka-GE" dirty="0" err="1"/>
              <a:t>To</a:t>
            </a:r>
            <a:r>
              <a:rPr lang="ka-GE" dirty="0"/>
              <a:t>", </a:t>
            </a:r>
            <a:r>
              <a:rPr lang="ka-GE" dirty="0" err="1"/>
              <a:t>to</a:t>
            </a:r>
            <a:r>
              <a:rPr lang="ka-GE" dirty="0"/>
              <a:t>);</a:t>
            </a:r>
          </a:p>
          <a:p>
            <a:r>
              <a:rPr lang="ka-GE" dirty="0"/>
              <a:t>    </a:t>
            </a:r>
            <a:r>
              <a:rPr lang="ka-GE" dirty="0" err="1"/>
              <a:t>vars.put</a:t>
            </a:r>
            <a:r>
              <a:rPr lang="ka-GE" dirty="0"/>
              <a:t>("</a:t>
            </a:r>
            <a:r>
              <a:rPr lang="ka-GE" dirty="0" err="1"/>
              <a:t>Body</a:t>
            </a:r>
            <a:r>
              <a:rPr lang="ka-GE" dirty="0"/>
              <a:t>", </a:t>
            </a:r>
            <a:r>
              <a:rPr lang="ka-GE" dirty="0" err="1"/>
              <a:t>msg</a:t>
            </a:r>
            <a:r>
              <a:rPr lang="ka-GE" dirty="0"/>
              <a:t>);</a:t>
            </a:r>
          </a:p>
          <a:p>
            <a:r>
              <a:rPr lang="ka-GE" dirty="0"/>
              <a:t> </a:t>
            </a:r>
          </a:p>
          <a:p>
            <a:r>
              <a:rPr lang="ka-GE" dirty="0"/>
              <a:t>    </a:t>
            </a:r>
            <a:r>
              <a:rPr lang="ka-GE" dirty="0" err="1"/>
              <a:t>TwilioRestResponse</a:t>
            </a:r>
            <a:r>
              <a:rPr lang="ka-GE" dirty="0"/>
              <a:t> </a:t>
            </a:r>
            <a:r>
              <a:rPr lang="ka-GE" dirty="0" err="1"/>
              <a:t>tresp</a:t>
            </a:r>
            <a:r>
              <a:rPr lang="ka-GE" dirty="0"/>
              <a:t> = </a:t>
            </a:r>
          </a:p>
          <a:p>
            <a:r>
              <a:rPr lang="ka-GE" dirty="0"/>
              <a:t>        </a:t>
            </a:r>
            <a:r>
              <a:rPr lang="ka-GE" dirty="0" err="1"/>
              <a:t>client.request</a:t>
            </a:r>
            <a:r>
              <a:rPr lang="ka-GE" dirty="0"/>
              <a:t>(</a:t>
            </a:r>
            <a:r>
              <a:rPr lang="ka-GE" dirty="0" err="1"/>
              <a:t>path</a:t>
            </a:r>
            <a:r>
              <a:rPr lang="ka-GE" dirty="0"/>
              <a:t>, "POST", </a:t>
            </a:r>
            <a:r>
              <a:rPr lang="ka-GE" dirty="0" err="1"/>
              <a:t>vars</a:t>
            </a:r>
            <a:r>
              <a:rPr lang="ka-GE" dirty="0"/>
              <a:t>);</a:t>
            </a:r>
          </a:p>
          <a:p>
            <a:r>
              <a:rPr lang="ka-GE" dirty="0"/>
              <a:t>    </a:t>
            </a:r>
            <a:r>
              <a:rPr lang="ka-GE" dirty="0" err="1"/>
              <a:t>if</a:t>
            </a:r>
            <a:r>
              <a:rPr lang="ka-GE" dirty="0"/>
              <a:t> (</a:t>
            </a:r>
            <a:r>
              <a:rPr lang="ka-GE" dirty="0" err="1"/>
              <a:t>tresp.isError</a:t>
            </a:r>
            <a:r>
              <a:rPr lang="ka-GE" dirty="0"/>
              <a:t>()) {</a:t>
            </a:r>
          </a:p>
          <a:p>
            <a:r>
              <a:rPr lang="ka-GE" dirty="0"/>
              <a:t>        </a:t>
            </a:r>
            <a:r>
              <a:rPr lang="ka-GE" dirty="0" err="1"/>
              <a:t>throw</a:t>
            </a:r>
            <a:r>
              <a:rPr lang="ka-GE" dirty="0"/>
              <a:t> </a:t>
            </a:r>
            <a:r>
              <a:rPr lang="ka-GE" dirty="0" err="1"/>
              <a:t>new</a:t>
            </a:r>
            <a:r>
              <a:rPr lang="ka-GE" dirty="0"/>
              <a:t> </a:t>
            </a:r>
            <a:r>
              <a:rPr lang="ka-GE" dirty="0" err="1"/>
              <a:t>Exception</a:t>
            </a:r>
            <a:r>
              <a:rPr lang="ka-GE" dirty="0"/>
              <a:t> ("</a:t>
            </a:r>
            <a:r>
              <a:rPr lang="ka-GE" dirty="0" err="1"/>
              <a:t>Twilio</a:t>
            </a:r>
            <a:r>
              <a:rPr lang="ka-GE" dirty="0"/>
              <a:t> </a:t>
            </a:r>
            <a:r>
              <a:rPr lang="ka-GE" dirty="0" err="1"/>
              <a:t>response</a:t>
            </a:r>
            <a:r>
              <a:rPr lang="ka-GE" dirty="0"/>
              <a:t> </a:t>
            </a:r>
            <a:r>
              <a:rPr lang="ka-GE" dirty="0" err="1"/>
              <a:t>error</a:t>
            </a:r>
            <a:r>
              <a:rPr lang="ka-GE" dirty="0"/>
              <a:t>: " </a:t>
            </a:r>
          </a:p>
          <a:p>
            <a:r>
              <a:rPr lang="ka-GE" dirty="0"/>
              <a:t>            + </a:t>
            </a:r>
            <a:r>
              <a:rPr lang="ka-GE" dirty="0" err="1"/>
              <a:t>tresp.getResponseText</a:t>
            </a:r>
            <a:r>
              <a:rPr lang="ka-GE" dirty="0"/>
              <a:t>());</a:t>
            </a:r>
          </a:p>
          <a:p>
            <a:r>
              <a:rPr lang="ka-GE" dirty="0"/>
              <a:t>    }</a:t>
            </a:r>
          </a:p>
          <a:p>
            <a:r>
              <a:rPr lang="ka-GE" dirty="0"/>
              <a:t>}</a:t>
            </a:r>
          </a:p>
        </p:txBody>
      </p:sp>
    </p:spTree>
    <p:extLst>
      <p:ext uri="{BB962C8B-B14F-4D97-AF65-F5344CB8AC3E}">
        <p14:creationId xmlns:p14="http://schemas.microsoft.com/office/powerpoint/2010/main" val="3193297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413B06-ED17-48D9-A65F-831CCA8C881C}"/>
              </a:ext>
            </a:extLst>
          </p:cNvPr>
          <p:cNvSpPr txBox="1"/>
          <p:nvPr/>
        </p:nvSpPr>
        <p:spPr>
          <a:xfrm>
            <a:off x="498764" y="261257"/>
            <a:ext cx="11139054" cy="6586418"/>
          </a:xfrm>
          <a:prstGeom prst="rect">
            <a:avLst/>
          </a:prstGeom>
          <a:noFill/>
        </p:spPr>
        <p:txBody>
          <a:bodyPr wrap="square" rtlCol="0">
            <a:spAutoFit/>
          </a:bodyPr>
          <a:lstStyle/>
          <a:p>
            <a:pPr algn="ctr"/>
            <a:r>
              <a:rPr lang="ka-GE" b="1" dirty="0"/>
              <a:t>დასკვნა</a:t>
            </a:r>
            <a:endParaRPr lang="ka-GE" dirty="0"/>
          </a:p>
          <a:p>
            <a:r>
              <a:rPr lang="en-US" dirty="0"/>
              <a:t>	</a:t>
            </a:r>
            <a:r>
              <a:rPr lang="ka-GE" sz="1600" dirty="0"/>
              <a:t>ინტერნეტით ურთიერთობის ძირითად საშუალებას წარმოადგენს ინტერნეტ-</a:t>
            </a:r>
            <a:r>
              <a:rPr lang="ka-GE" sz="1600" dirty="0" err="1"/>
              <a:t>პეიჯერები</a:t>
            </a:r>
            <a:r>
              <a:rPr lang="ka-GE" sz="1600" dirty="0"/>
              <a:t> (</a:t>
            </a:r>
            <a:r>
              <a:rPr lang="ka-GE" sz="1600" dirty="0" err="1"/>
              <a:t>მესენჯერები</a:t>
            </a:r>
            <a:r>
              <a:rPr lang="ka-GE" sz="1600" dirty="0"/>
              <a:t>) , პროგრამები, რომლებსაც შეუძლიათ მყისიერად გაცვალონ დიდი რაოდენობის ინფორმაცია ინტერნეტის გამოყენებით.</a:t>
            </a:r>
          </a:p>
          <a:p>
            <a:r>
              <a:rPr lang="en-US" sz="1600" dirty="0"/>
              <a:t>	</a:t>
            </a:r>
            <a:r>
              <a:rPr lang="ka-GE" sz="1600" dirty="0"/>
              <a:t>ყველა ინტერნეტ-</a:t>
            </a:r>
            <a:r>
              <a:rPr lang="ka-GE" sz="1600" dirty="0" err="1"/>
              <a:t>პეიჯერი</a:t>
            </a:r>
            <a:r>
              <a:rPr lang="ka-GE" sz="1600" dirty="0"/>
              <a:t> შეიძლება დაიყოს ორ კატეგორიად:</a:t>
            </a:r>
          </a:p>
          <a:p>
            <a:pPr lvl="0"/>
            <a:r>
              <a:rPr lang="en-US" sz="1600" dirty="0"/>
              <a:t>	</a:t>
            </a:r>
            <a:r>
              <a:rPr lang="ka-GE" sz="1600" dirty="0"/>
              <a:t>პროგრამები რომლებსაც შეუძლიათ ტექსტური შეტყობინებების </a:t>
            </a:r>
            <a:r>
              <a:rPr lang="ka-GE" sz="1600" dirty="0" err="1"/>
              <a:t>მიმოცვლა</a:t>
            </a:r>
            <a:r>
              <a:rPr lang="ka-GE" sz="1600" dirty="0"/>
              <a:t> (</a:t>
            </a:r>
            <a:r>
              <a:rPr lang="en-US" sz="1600" dirty="0"/>
              <a:t>ICQ,MIRANDA </a:t>
            </a:r>
            <a:r>
              <a:rPr lang="ka-GE" sz="1600" dirty="0"/>
              <a:t>და </a:t>
            </a:r>
            <a:r>
              <a:rPr lang="ka-GE" sz="1600" dirty="0" err="1"/>
              <a:t>ა.შ</a:t>
            </a:r>
            <a:r>
              <a:rPr lang="ka-GE" sz="1600" dirty="0"/>
              <a:t>)</a:t>
            </a:r>
          </a:p>
          <a:p>
            <a:pPr lvl="0"/>
            <a:r>
              <a:rPr lang="ka-GE" sz="1600" dirty="0"/>
              <a:t>პროგრამები, რომლებსაც შეუძლიათ მედია ინფორმაციის გაცვლა რომლისთვისაც იყენებს სერვისს </a:t>
            </a:r>
            <a:r>
              <a:rPr lang="en-US" sz="1600" dirty="0"/>
              <a:t>VOIP (Voice over Internet Protocol, </a:t>
            </a:r>
            <a:r>
              <a:rPr lang="ka-GE" sz="1600" dirty="0"/>
              <a:t>ხმოვანი კავშირი ინტერნეტში, მაგალითად </a:t>
            </a:r>
            <a:r>
              <a:rPr lang="en-US" sz="1600" dirty="0"/>
              <a:t>skype.</a:t>
            </a:r>
            <a:r>
              <a:rPr lang="ka-GE" sz="1600" dirty="0"/>
              <a:t>)</a:t>
            </a:r>
          </a:p>
          <a:p>
            <a:r>
              <a:rPr lang="en-US" sz="1600" dirty="0"/>
              <a:t>	</a:t>
            </a:r>
            <a:r>
              <a:rPr lang="ka-GE" sz="1600" dirty="0"/>
              <a:t>ინტერნეტ-</a:t>
            </a:r>
            <a:r>
              <a:rPr lang="ka-GE" sz="1600" dirty="0" err="1"/>
              <a:t>პეიჯერები</a:t>
            </a:r>
            <a:r>
              <a:rPr lang="ka-GE" sz="1600" dirty="0"/>
              <a:t> მუდმივად ვითარდება და ხდება უფრო სრულყოფილი. მომავალში ველით სულ უფრო ახალ და ახალ განახლებებს, რაც მათ გამოყენებას გახდის უფრო მოსახერხებელს და პრაქტიკულს.</a:t>
            </a:r>
          </a:p>
          <a:p>
            <a:r>
              <a:rPr lang="ka-GE" sz="1600" dirty="0"/>
              <a:t>ყოველივე ამის უპირატესობად ითვლება ხარისხი, სიჩქარე, პრაქტიკულობა, ფულადი ხარჯების ეკონომია, მოხერხებულობა და დრო, სწორედ ამ უპირატესობების გამო შემოიჭრა ინტერნეტ ურთიერთობები თანამედროვე საზოგადოების ცხოვრებაში და გახდა მისი ყოველდღიურობის განუყოფელი ნაწილი.</a:t>
            </a:r>
          </a:p>
          <a:p>
            <a:r>
              <a:rPr lang="ka-GE" sz="1600" dirty="0"/>
              <a:t>თანამედროვე ცხოვრება თითქმის წარმოუდგენელია ინტერნეტ ტექნოლოგიების გარეშე. სწორედ ამ ტექნოლოგიების ერთ-ერთი გამოვლენაა ინტერნეტ ურთიერთობები, რომელიც დღითიდღე უფრო დიდ ადგილს იკავებს ჩვენს ცხოვრებაში და მოიცავს თითქმის ყველა სფეროს. იგი გამოიყენება როგორც ყოველდღიურ ცხოვრებაში ურთიერთობისათვის ასევე სამსახურეობრივი მიზნებისათვის და უფრო ამარტივებს კომუნიკაციას. დღეისათვის კომპანიების დიდი ნაწილი სწორედ ინტერნეტის საშუალებით ახორციელებს თავის საქმიანობას და მომხმარებლებთან ურთიერთობისათვის იყენებენ სწორედ ინტერნეტ საშუალებებს (</a:t>
            </a:r>
            <a:r>
              <a:rPr lang="en-US" sz="1600" dirty="0" err="1"/>
              <a:t>facebook</a:t>
            </a:r>
            <a:r>
              <a:rPr lang="en-US" sz="1600" dirty="0"/>
              <a:t>, email, </a:t>
            </a:r>
            <a:r>
              <a:rPr lang="ka-GE" sz="1600" dirty="0"/>
              <a:t>ონლაინ კონსულტაცია და </a:t>
            </a:r>
            <a:r>
              <a:rPr lang="ka-GE" sz="1600" dirty="0" err="1"/>
              <a:t>ა.შ</a:t>
            </a:r>
            <a:r>
              <a:rPr lang="ka-GE" sz="1600" dirty="0"/>
              <a:t>). ყოველდღიურად ინტერნეტის საშუალებით გადაიცემა რამდენიმე გიგაბაიტის ტექსტური შეტყობინებები, ინფორმაცია, პროგრამები, მონაცემები, იხსნება ასობით ახალი საიტი. სწორედ ინტერნეტის ხელმისაწვდომობამ და მისმა ფართოდ გავრცელებამ განაპირობა ის, რომ დღეისათვის ორგანიზაციების დიდი ნაწილი სწორედ ინტერნეტის გამოყენებით აგრძელებს თავის საქმიანობას ან იყენებს მას უფრო მეტი მომხმარებლის მოსაზიდად, რისთვისაც საჭიროა მომხმარებელთან რეალურ რეჟიმში ურთიერთობა, სწორედ ამისათვის გამოიყენება მყისიერი შეტყობინებების გაგზავნის სერვისები.</a:t>
            </a:r>
          </a:p>
          <a:p>
            <a:r>
              <a:rPr lang="en-US" dirty="0"/>
              <a:t> </a:t>
            </a:r>
            <a:endParaRPr lang="ka-GE" dirty="0"/>
          </a:p>
        </p:txBody>
      </p:sp>
    </p:spTree>
    <p:extLst>
      <p:ext uri="{BB962C8B-B14F-4D97-AF65-F5344CB8AC3E}">
        <p14:creationId xmlns:p14="http://schemas.microsoft.com/office/powerpoint/2010/main" val="415272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43F638-47A0-4E60-B775-F0ED1F6BC370}"/>
              </a:ext>
            </a:extLst>
          </p:cNvPr>
          <p:cNvSpPr txBox="1"/>
          <p:nvPr/>
        </p:nvSpPr>
        <p:spPr>
          <a:xfrm>
            <a:off x="285008" y="1413163"/>
            <a:ext cx="11222181" cy="3416320"/>
          </a:xfrm>
          <a:prstGeom prst="rect">
            <a:avLst/>
          </a:prstGeom>
          <a:noFill/>
        </p:spPr>
        <p:txBody>
          <a:bodyPr wrap="square" rtlCol="0">
            <a:spAutoFit/>
          </a:bodyPr>
          <a:lstStyle/>
          <a:p>
            <a:r>
              <a:rPr lang="en-US" dirty="0"/>
              <a:t>	</a:t>
            </a:r>
            <a:r>
              <a:rPr lang="ka-GE" dirty="0"/>
              <a:t>ინტერნეტი გამოჩნდა არც ისე დიდი ხნის წინ და მაშინვე გახდა ერთერთი ყველაზე სწრაფად ზრდადი მოვლენა თანამედროვე საზოგადოებაში. მთელს მსოფლიოში ის გახდა არამარტო მასიური არამედ გლობალური კომუნიკაციის საშუალება, რომელმაც გადალახა ეროვნული საზღვრები და გააერთიანა მსოფლიოს ინფორმაციული რესურსი ერთ სისტემაში.</a:t>
            </a:r>
          </a:p>
          <a:p>
            <a:r>
              <a:rPr lang="ka-GE" dirty="0"/>
              <a:t>	სატელეკომუნიკაციო სისტემების განვითარების  ერთ-ერთი ყველაზე მნიშვნელოვანი შედეგი არის ის, რომ მომხმარებლებს შეუძლიათ ერთმანეთთან პირდაპირი ურთიერთობა. თავიდანვე მომხმარებელთა თავისუფალი ურთიერთობა მიზნად ისახავდა რამდენიმე ამოცანას: ინფორმირებას, პრობლემების განხილვას და სამსახურეობრივ ურთიერთობას. ინტერნეტით ურთიერთობის პირველი საშუალება თავიდანვე იყო და კვლავ რჩება </a:t>
            </a:r>
            <a:r>
              <a:rPr lang="en-US" dirty="0"/>
              <a:t>Email</a:t>
            </a:r>
            <a:r>
              <a:rPr lang="ka-GE" dirty="0"/>
              <a:t> (ელექტრონული ფოსტა).</a:t>
            </a:r>
          </a:p>
          <a:p>
            <a:r>
              <a:rPr lang="ka-GE" dirty="0"/>
              <a:t>	ელექტრონული ფოსტა-ინტერნეტის საშუალებით წერილების და სხვა ფაილების მიღების და გაგზავნის ტექნოლოგია, რომელიც მუშაობს </a:t>
            </a:r>
            <a:r>
              <a:rPr lang="en-US" dirty="0"/>
              <a:t>Simple mail transfer Protocol</a:t>
            </a:r>
            <a:r>
              <a:rPr lang="ka-GE" dirty="0"/>
              <a:t>-ის საშუალებით (</a:t>
            </a:r>
            <a:r>
              <a:rPr lang="en-US" dirty="0"/>
              <a:t>SMTP)</a:t>
            </a:r>
            <a:r>
              <a:rPr lang="ka-GE" dirty="0"/>
              <a:t>.</a:t>
            </a:r>
          </a:p>
          <a:p>
            <a:endParaRPr lang="ka-GE" dirty="0"/>
          </a:p>
        </p:txBody>
      </p:sp>
    </p:spTree>
    <p:extLst>
      <p:ext uri="{BB962C8B-B14F-4D97-AF65-F5344CB8AC3E}">
        <p14:creationId xmlns:p14="http://schemas.microsoft.com/office/powerpoint/2010/main" val="712887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A11E37-7C20-4A8D-8879-E8CC61774BB9}"/>
              </a:ext>
            </a:extLst>
          </p:cNvPr>
          <p:cNvSpPr txBox="1"/>
          <p:nvPr/>
        </p:nvSpPr>
        <p:spPr>
          <a:xfrm>
            <a:off x="2743201" y="2078182"/>
            <a:ext cx="6359433" cy="646331"/>
          </a:xfrm>
          <a:prstGeom prst="rect">
            <a:avLst/>
          </a:prstGeom>
          <a:noFill/>
        </p:spPr>
        <p:txBody>
          <a:bodyPr wrap="none" rtlCol="0">
            <a:spAutoFit/>
          </a:bodyPr>
          <a:lstStyle/>
          <a:p>
            <a:r>
              <a:rPr lang="ka-GE" sz="3600" b="1" dirty="0">
                <a:solidFill>
                  <a:schemeClr val="tx1"/>
                </a:solidFill>
              </a:rPr>
              <a:t>მადლობა   ყურადღებისთვის</a:t>
            </a:r>
            <a:endParaRPr lang="ka-GE" sz="3600" b="1" dirty="0"/>
          </a:p>
        </p:txBody>
      </p:sp>
    </p:spTree>
    <p:extLst>
      <p:ext uri="{BB962C8B-B14F-4D97-AF65-F5344CB8AC3E}">
        <p14:creationId xmlns:p14="http://schemas.microsoft.com/office/powerpoint/2010/main" val="428189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9D46D-E412-4FBF-B8B8-C45DC7EA472F}"/>
              </a:ext>
            </a:extLst>
          </p:cNvPr>
          <p:cNvSpPr txBox="1"/>
          <p:nvPr/>
        </p:nvSpPr>
        <p:spPr>
          <a:xfrm>
            <a:off x="1211283" y="1199408"/>
            <a:ext cx="9939647" cy="4524315"/>
          </a:xfrm>
          <a:prstGeom prst="rect">
            <a:avLst/>
          </a:prstGeom>
          <a:noFill/>
        </p:spPr>
        <p:txBody>
          <a:bodyPr wrap="square" rtlCol="0">
            <a:spAutoFit/>
          </a:bodyPr>
          <a:lstStyle/>
          <a:p>
            <a:r>
              <a:rPr lang="en-US" dirty="0"/>
              <a:t>	</a:t>
            </a:r>
            <a:r>
              <a:rPr lang="ka-GE" dirty="0"/>
              <a:t>ელექტრონული ფოსტა შეიქმნა ცოტათი უფრო ადრე ვიდრე ინტერნეტი და ხელი შეუწყო მის შექმნასაც. ელექტრონული ფოსტის შექმნის თარიღად შეილება დავასახელოთ 1965 წელი, როდესაც მასაჩუსეტსის ტექნოლოგიური უნივერსიტეტის თანამშრომლებმა ნოელ მორისმა და ტომ ბან ბლეკმა დაწერეს პროგრამა </a:t>
            </a:r>
            <a:r>
              <a:rPr lang="en-US" dirty="0"/>
              <a:t>MAIL, </a:t>
            </a:r>
            <a:r>
              <a:rPr lang="ka-GE" dirty="0"/>
              <a:t>ოპერაციული სისტემა </a:t>
            </a:r>
            <a:r>
              <a:rPr lang="en-US" dirty="0"/>
              <a:t>CTSS</a:t>
            </a:r>
            <a:r>
              <a:rPr lang="ka-GE" dirty="0"/>
              <a:t>-ისთვის (</a:t>
            </a:r>
            <a:r>
              <a:rPr lang="ka-GE" dirty="0" err="1"/>
              <a:t>Compatible</a:t>
            </a:r>
            <a:r>
              <a:rPr lang="ka-GE" dirty="0"/>
              <a:t> </a:t>
            </a:r>
            <a:r>
              <a:rPr lang="ka-GE" dirty="0" err="1"/>
              <a:t>Time-Sharing</a:t>
            </a:r>
            <a:r>
              <a:rPr lang="ka-GE" dirty="0"/>
              <a:t> </a:t>
            </a:r>
            <a:r>
              <a:rPr lang="ka-GE" dirty="0" err="1"/>
              <a:t>System</a:t>
            </a:r>
            <a:r>
              <a:rPr lang="ka-GE" dirty="0"/>
              <a:t>), რომელიც მუშაობდა კომპიუტერზე IBM 7090/7094. ეს სისტემა თანდათან განვითარდა, </a:t>
            </a:r>
            <a:r>
              <a:rPr lang="ka-GE" dirty="0" err="1"/>
              <a:t>მრავალმომხმარებლიანი</a:t>
            </a:r>
            <a:r>
              <a:rPr lang="ka-GE" dirty="0"/>
              <a:t> ლოკალური სისტემის განვითარებასთან ერთად. მომხმარებლებს პროგრამა </a:t>
            </a:r>
            <a:r>
              <a:rPr lang="ka-GE" dirty="0" err="1"/>
              <a:t>mail</a:t>
            </a:r>
            <a:r>
              <a:rPr lang="ka-GE" dirty="0"/>
              <a:t>-ის გამოყენებით შეეძლოთ ერთმანეთისთვის წერილების გაგზავნა. შემდეგი ნაბიჯი იყო წერილების გაგზავნა ერთი კომპიუტერიდან- მეორეზე. ამისათვის გამოიყენებოდა კომპიუტერის სახელი და მომხმარებლის სახელი ამ კომპიუტერზე. მისამართი იწერებოდა შემდეგი სახით: </a:t>
            </a:r>
            <a:r>
              <a:rPr lang="ka-GE" dirty="0" err="1"/>
              <a:t>foo!joe</a:t>
            </a:r>
            <a:r>
              <a:rPr lang="ka-GE" dirty="0"/>
              <a:t> (მომხმარებლის სახელი იყო </a:t>
            </a:r>
            <a:r>
              <a:rPr lang="ka-GE" dirty="0" err="1"/>
              <a:t>joe</a:t>
            </a:r>
            <a:r>
              <a:rPr lang="ka-GE" dirty="0"/>
              <a:t>, კომპიუტერის კი </a:t>
            </a:r>
            <a:r>
              <a:rPr lang="ka-GE" dirty="0" err="1"/>
              <a:t>foo</a:t>
            </a:r>
            <a:r>
              <a:rPr lang="ka-GE" dirty="0"/>
              <a:t>). </a:t>
            </a:r>
            <a:r>
              <a:rPr lang="en-US" dirty="0"/>
              <a:t> UUCP </a:t>
            </a:r>
            <a:r>
              <a:rPr lang="ka-GE" dirty="0"/>
              <a:t>მისამართის გამოყენების შემთხვევაში, მისამართში ემატებოდა წერილის მარშრუტიც, რომელიც ადრესატამდე მისვლამდე რამდენიმე შუალედურ  კომპიუტერს  გაივლიდა, მაგალითად gate1!gate2!foo!joe (ამ წერილის მიმღები იყო </a:t>
            </a:r>
            <a:r>
              <a:rPr lang="ka-GE" dirty="0" err="1"/>
              <a:t>joe</a:t>
            </a:r>
            <a:r>
              <a:rPr lang="ka-GE" dirty="0"/>
              <a:t>, წერილი გაივლიდა gate1, gate2 კომპიუტერებს და ბოლოს მოხვდებოდა </a:t>
            </a:r>
            <a:r>
              <a:rPr lang="ka-GE" dirty="0" err="1"/>
              <a:t>foo</a:t>
            </a:r>
            <a:r>
              <a:rPr lang="ka-GE" dirty="0"/>
              <a:t> კომპიუტერში). ასეთი მისამართების სუსტი მხარე იყო ის, რომ გამგზავნს უნდა სცოდნოდა სრული მარშრუტი, რომელიც წერილს უნდა გაევლო </a:t>
            </a:r>
            <a:r>
              <a:rPr lang="ka-GE" dirty="0" err="1"/>
              <a:t>მიმღებამდე</a:t>
            </a:r>
            <a:r>
              <a:rPr lang="ka-GE" dirty="0"/>
              <a:t>.</a:t>
            </a:r>
          </a:p>
        </p:txBody>
      </p:sp>
    </p:spTree>
    <p:extLst>
      <p:ext uri="{BB962C8B-B14F-4D97-AF65-F5344CB8AC3E}">
        <p14:creationId xmlns:p14="http://schemas.microsoft.com/office/powerpoint/2010/main" val="138508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D8233F-AB1D-40A1-87F8-A722B83CFF89}"/>
              </a:ext>
            </a:extLst>
          </p:cNvPr>
          <p:cNvSpPr txBox="1"/>
          <p:nvPr/>
        </p:nvSpPr>
        <p:spPr>
          <a:xfrm>
            <a:off x="1211283" y="1496291"/>
            <a:ext cx="10082151" cy="2031325"/>
          </a:xfrm>
          <a:prstGeom prst="rect">
            <a:avLst/>
          </a:prstGeom>
          <a:noFill/>
        </p:spPr>
        <p:txBody>
          <a:bodyPr wrap="square" rtlCol="0">
            <a:spAutoFit/>
          </a:bodyPr>
          <a:lstStyle/>
          <a:p>
            <a:r>
              <a:rPr lang="en-US" dirty="0"/>
              <a:t>	</a:t>
            </a:r>
            <a:r>
              <a:rPr lang="ka-GE" dirty="0"/>
              <a:t>ცოტათი მოგვიანებით გაჩნდა პირველი </a:t>
            </a:r>
            <a:r>
              <a:rPr lang="en-US" dirty="0"/>
              <a:t>email</a:t>
            </a:r>
            <a:r>
              <a:rPr lang="ka-GE" dirty="0"/>
              <a:t>-კლიენტი, რის შემდეგაც ელექტრონულმა ფოსტამ გაიმარჯვა სამეცნიერო ქსელში თავისი სიმარტივით და მოქნილობით. კომპიუტერული ქსელების განვითარებასთან ერთად თანდათანობით გამოჩდნენ სხვა მსგავსი პროგრამებიც. მათი ურთიერთობის საშუალებები განსხვავდებოდა ერთმანეთისგან დაწყებული უბრალო ტექსტური მიმოწერით დამთავრებული </a:t>
            </a:r>
            <a:r>
              <a:rPr lang="ka-GE" dirty="0" err="1"/>
              <a:t>ვიდეოზარებით</a:t>
            </a:r>
            <a:r>
              <a:rPr lang="ka-GE" dirty="0"/>
              <a:t>.</a:t>
            </a:r>
            <a:endParaRPr lang="en-US" dirty="0"/>
          </a:p>
          <a:p>
            <a:endParaRPr lang="en-US" dirty="0"/>
          </a:p>
        </p:txBody>
      </p:sp>
    </p:spTree>
    <p:extLst>
      <p:ext uri="{BB962C8B-B14F-4D97-AF65-F5344CB8AC3E}">
        <p14:creationId xmlns:p14="http://schemas.microsoft.com/office/powerpoint/2010/main" val="230021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61051B-D735-4EA9-83D1-6F7D879B300D}"/>
              </a:ext>
            </a:extLst>
          </p:cNvPr>
          <p:cNvSpPr txBox="1"/>
          <p:nvPr/>
        </p:nvSpPr>
        <p:spPr>
          <a:xfrm>
            <a:off x="1223159" y="1401288"/>
            <a:ext cx="10462161" cy="3416320"/>
          </a:xfrm>
          <a:prstGeom prst="rect">
            <a:avLst/>
          </a:prstGeom>
          <a:noFill/>
        </p:spPr>
        <p:txBody>
          <a:bodyPr wrap="square" rtlCol="0">
            <a:spAutoFit/>
          </a:bodyPr>
          <a:lstStyle/>
          <a:p>
            <a:pPr algn="ctr"/>
            <a:r>
              <a:rPr lang="ka-GE" b="1" dirty="0"/>
              <a:t>საფოსტო კლიენტები და მათი სახეობები.</a:t>
            </a:r>
            <a:endParaRPr lang="ka-GE" dirty="0"/>
          </a:p>
          <a:p>
            <a:r>
              <a:rPr lang="en-US" dirty="0"/>
              <a:t>	</a:t>
            </a:r>
            <a:r>
              <a:rPr lang="ka-GE" dirty="0"/>
              <a:t>საფოსტო კლიენტები ეს არის პროგრამები, რომლებიც გამოიყენება ელექტრონულ ფოსტასთან სამუშაოდ. მათი დახმარებით შესაძლებელია წავიკითხოთ და გავაგზავნოთ მეილები, გავფილტროთ შემოსული შეტყობინებები და დავალაგოთ როგორც შემომავალი ასევე გამავალი შეტყობინებები. ამასთანავე ყველა ეს ქმედება ხორციელდება ლოკალურ კომპიუტერში და არა ქსელში. საფოსტო კლიენტის მოქმედების პრინციპი არის შემდეგი:</a:t>
            </a:r>
          </a:p>
          <a:p>
            <a:pPr lvl="0"/>
            <a:r>
              <a:rPr lang="en-US" dirty="0"/>
              <a:t>1. </a:t>
            </a:r>
            <a:r>
              <a:rPr lang="ka-GE" dirty="0"/>
              <a:t>საფოსტო სერვერთან დაკავშირება.</a:t>
            </a:r>
          </a:p>
          <a:p>
            <a:pPr lvl="0"/>
            <a:r>
              <a:rPr lang="en-US" dirty="0"/>
              <a:t>2. </a:t>
            </a:r>
            <a:r>
              <a:rPr lang="ka-GE" dirty="0"/>
              <a:t>სერვერზე ავტორიზაცია (მომხმარებლის სახელით და პაროლით).</a:t>
            </a:r>
          </a:p>
          <a:p>
            <a:pPr lvl="0"/>
            <a:r>
              <a:rPr lang="en-US" dirty="0"/>
              <a:t>3. </a:t>
            </a:r>
            <a:r>
              <a:rPr lang="ka-GE" dirty="0"/>
              <a:t>პირველი ორი ქმედების წარმატებით განხორციელების შემთხვევაში ხდება ახალი შეტყობინებების მიღება და გასაგზავნად გამზადებული შეტყობინებების გაგზავნა.</a:t>
            </a:r>
          </a:p>
          <a:p>
            <a:pPr lvl="0"/>
            <a:r>
              <a:rPr lang="en-US" dirty="0"/>
              <a:t>4. </a:t>
            </a:r>
            <a:r>
              <a:rPr lang="ka-GE" dirty="0"/>
              <a:t>როდესაც ხდება სერვერთან კავშირის წყვეტა მიღებულ ინფორმაციასთან შესაძლებელია ხარვეზების გარეშე მუშაობა.</a:t>
            </a:r>
          </a:p>
        </p:txBody>
      </p:sp>
    </p:spTree>
    <p:extLst>
      <p:ext uri="{BB962C8B-B14F-4D97-AF65-F5344CB8AC3E}">
        <p14:creationId xmlns:p14="http://schemas.microsoft.com/office/powerpoint/2010/main" val="408516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2B8DDB-5528-466A-A2C8-7051DF66C734}"/>
              </a:ext>
            </a:extLst>
          </p:cNvPr>
          <p:cNvSpPr txBox="1"/>
          <p:nvPr/>
        </p:nvSpPr>
        <p:spPr>
          <a:xfrm>
            <a:off x="771897" y="1116282"/>
            <a:ext cx="10913423" cy="5078313"/>
          </a:xfrm>
          <a:prstGeom prst="rect">
            <a:avLst/>
          </a:prstGeom>
          <a:noFill/>
        </p:spPr>
        <p:txBody>
          <a:bodyPr wrap="square" rtlCol="0">
            <a:spAutoFit/>
          </a:bodyPr>
          <a:lstStyle/>
          <a:p>
            <a:r>
              <a:rPr lang="en-US" dirty="0"/>
              <a:t>	</a:t>
            </a:r>
            <a:r>
              <a:rPr lang="ka-GE" dirty="0"/>
              <a:t>ერთ-ერთი ყველაზე გავრცელებული და ფართოდ გამოყენებადი ამგვარი პროგრამაა </a:t>
            </a:r>
            <a:r>
              <a:rPr lang="en-US" dirty="0"/>
              <a:t>MS Outlook. </a:t>
            </a:r>
            <a:r>
              <a:rPr lang="ka-GE" dirty="0"/>
              <a:t>იგი არის ყველასთვის ხელმისაწვდომი და თავსებადია </a:t>
            </a:r>
            <a:r>
              <a:rPr lang="en-US" dirty="0"/>
              <a:t>Microsoft-</a:t>
            </a:r>
            <a:r>
              <a:rPr lang="ka-GE" dirty="0"/>
              <a:t>ის ყველა ოპერაციულ სისტემასთან.  მას აქვს კალენდარის ფუნქციაც, დავალებების დასაგეგმი საშუალებები,  ჩანაწერების შენახვის საშუალება, შეხვედრების დაგეგმვა და </a:t>
            </a:r>
            <a:r>
              <a:rPr lang="ka-GE" dirty="0" err="1"/>
              <a:t>ა.შ</a:t>
            </a:r>
            <a:r>
              <a:rPr lang="ka-GE" dirty="0"/>
              <a:t>.</a:t>
            </a:r>
          </a:p>
          <a:p>
            <a:r>
              <a:rPr lang="ka-GE" dirty="0"/>
              <a:t>შ</a:t>
            </a:r>
            <a:r>
              <a:rPr lang="en-US" dirty="0"/>
              <a:t>	</a:t>
            </a:r>
            <a:r>
              <a:rPr lang="ka-GE" dirty="0" err="1"/>
              <a:t>ესაძლებელია</a:t>
            </a:r>
            <a:r>
              <a:rPr lang="ka-GE" dirty="0"/>
              <a:t> მისი გამოყენება როგორც ცალკე პროგრამა, ასევე როგორც </a:t>
            </a:r>
            <a:r>
              <a:rPr lang="en-US" dirty="0"/>
              <a:t>Microsoft exchange server-</a:t>
            </a:r>
            <a:r>
              <a:rPr lang="en-US" dirty="0" err="1"/>
              <a:t>ის</a:t>
            </a:r>
            <a:r>
              <a:rPr lang="en-US" dirty="0"/>
              <a:t> </a:t>
            </a:r>
            <a:r>
              <a:rPr lang="en-US" dirty="0" err="1"/>
              <a:t>კლიენტის</a:t>
            </a:r>
            <a:r>
              <a:rPr lang="en-US" dirty="0"/>
              <a:t>, </a:t>
            </a:r>
            <a:r>
              <a:rPr lang="en-US" dirty="0" err="1"/>
              <a:t>რაც</a:t>
            </a:r>
            <a:r>
              <a:rPr lang="en-US" dirty="0"/>
              <a:t> </a:t>
            </a:r>
            <a:r>
              <a:rPr lang="en-US" dirty="0" err="1"/>
              <a:t>მას</a:t>
            </a:r>
            <a:r>
              <a:rPr lang="en-US" dirty="0"/>
              <a:t> </a:t>
            </a:r>
            <a:r>
              <a:rPr lang="en-US" dirty="0" err="1"/>
              <a:t>აძლევს</a:t>
            </a:r>
            <a:r>
              <a:rPr lang="en-US" dirty="0"/>
              <a:t> </a:t>
            </a:r>
            <a:r>
              <a:rPr lang="en-US" dirty="0" err="1"/>
              <a:t>დამატებით</a:t>
            </a:r>
            <a:r>
              <a:rPr lang="en-US" dirty="0"/>
              <a:t> </a:t>
            </a:r>
            <a:r>
              <a:rPr lang="en-US" dirty="0" err="1"/>
              <a:t>ფუნქციებს</a:t>
            </a:r>
            <a:r>
              <a:rPr lang="en-US" dirty="0"/>
              <a:t>: </a:t>
            </a:r>
            <a:r>
              <a:rPr lang="en-US" dirty="0" err="1"/>
              <a:t>საერთო</a:t>
            </a:r>
            <a:r>
              <a:rPr lang="en-US" dirty="0"/>
              <a:t> </a:t>
            </a:r>
            <a:r>
              <a:rPr lang="en-US" dirty="0" err="1"/>
              <a:t>საფოსტო</a:t>
            </a:r>
            <a:r>
              <a:rPr lang="en-US" dirty="0"/>
              <a:t> </a:t>
            </a:r>
            <a:r>
              <a:rPr lang="en-US" dirty="0" err="1"/>
              <a:t>ყუთი</a:t>
            </a:r>
            <a:r>
              <a:rPr lang="en-US" dirty="0"/>
              <a:t>, </a:t>
            </a:r>
            <a:r>
              <a:rPr lang="en-US" dirty="0" err="1"/>
              <a:t>დავალებების</a:t>
            </a:r>
            <a:r>
              <a:rPr lang="en-US" dirty="0"/>
              <a:t> </a:t>
            </a:r>
            <a:r>
              <a:rPr lang="en-US" dirty="0" err="1"/>
              <a:t>საქაღალდე</a:t>
            </a:r>
            <a:r>
              <a:rPr lang="en-US" dirty="0"/>
              <a:t>, </a:t>
            </a:r>
            <a:r>
              <a:rPr lang="ka-GE" dirty="0"/>
              <a:t>კალენდარი, კონფერენციები, საერთო შეხვედრების დაგეგმვა. </a:t>
            </a:r>
          </a:p>
          <a:p>
            <a:r>
              <a:rPr lang="ka-GE" dirty="0"/>
              <a:t>პროტოკოლები:</a:t>
            </a:r>
            <a:endParaRPr lang="en-US" dirty="0"/>
          </a:p>
          <a:p>
            <a:endParaRPr lang="ka-GE" dirty="0"/>
          </a:p>
          <a:p>
            <a:r>
              <a:rPr lang="en-US" dirty="0"/>
              <a:t>1. MAPI- </a:t>
            </a:r>
            <a:r>
              <a:rPr lang="en-US" dirty="0" err="1"/>
              <a:t>კლიენტისა</a:t>
            </a:r>
            <a:r>
              <a:rPr lang="en-US" dirty="0"/>
              <a:t> </a:t>
            </a:r>
            <a:r>
              <a:rPr lang="en-US" dirty="0" err="1"/>
              <a:t>და</a:t>
            </a:r>
            <a:r>
              <a:rPr lang="en-US" dirty="0"/>
              <a:t> exchange </a:t>
            </a:r>
            <a:r>
              <a:rPr lang="ka-GE" dirty="0"/>
              <a:t>სერვერის ურთიერთობის პროტოკოლი</a:t>
            </a:r>
          </a:p>
          <a:p>
            <a:r>
              <a:rPr lang="en-US" dirty="0"/>
              <a:t>2. SMTP- </a:t>
            </a:r>
            <a:r>
              <a:rPr lang="ka-GE" dirty="0"/>
              <a:t>ძირითადი პროტოკოლი საფოსტო შეტყობინებების გაგზავნის ინტერნეტში და ორგანიზაციის შიგნით.</a:t>
            </a:r>
          </a:p>
          <a:p>
            <a:r>
              <a:rPr lang="en-US" dirty="0"/>
              <a:t>3. POP3</a:t>
            </a:r>
            <a:r>
              <a:rPr lang="ka-GE" dirty="0"/>
              <a:t>, </a:t>
            </a:r>
            <a:r>
              <a:rPr lang="en-US" dirty="0"/>
              <a:t>IMAP4-</a:t>
            </a:r>
            <a:r>
              <a:rPr lang="ka-GE" dirty="0"/>
              <a:t>კლიენტის პროტოკოლი, რომელიც ხელმისაწვდომია </a:t>
            </a:r>
            <a:r>
              <a:rPr lang="en-US" dirty="0"/>
              <a:t>exchange server-</a:t>
            </a:r>
            <a:r>
              <a:rPr lang="ka-GE" dirty="0"/>
              <a:t>ზე</a:t>
            </a:r>
            <a:r>
              <a:rPr lang="en-US" dirty="0"/>
              <a:t>. </a:t>
            </a:r>
            <a:endParaRPr lang="ka-GE" dirty="0"/>
          </a:p>
          <a:p>
            <a:r>
              <a:rPr lang="en-US" dirty="0"/>
              <a:t>4. HTTP/HTTPS- </a:t>
            </a:r>
            <a:r>
              <a:rPr lang="en-US" dirty="0" err="1"/>
              <a:t>აღნიშნული</a:t>
            </a:r>
            <a:r>
              <a:rPr lang="en-US" dirty="0"/>
              <a:t> </a:t>
            </a:r>
            <a:r>
              <a:rPr lang="en-US" dirty="0" err="1"/>
              <a:t>პროტოკოლის</a:t>
            </a:r>
            <a:r>
              <a:rPr lang="en-US" dirty="0"/>
              <a:t> </a:t>
            </a:r>
            <a:r>
              <a:rPr lang="en-US" dirty="0" err="1"/>
              <a:t>დახმარებით</a:t>
            </a:r>
            <a:r>
              <a:rPr lang="en-US" dirty="0"/>
              <a:t> </a:t>
            </a:r>
            <a:r>
              <a:rPr lang="en-US" dirty="0" err="1"/>
              <a:t>ხდება</a:t>
            </a:r>
            <a:r>
              <a:rPr lang="en-US" dirty="0"/>
              <a:t> </a:t>
            </a:r>
            <a:r>
              <a:rPr lang="en-US" dirty="0" err="1"/>
              <a:t>მობილური</a:t>
            </a:r>
            <a:r>
              <a:rPr lang="en-US" dirty="0"/>
              <a:t> </a:t>
            </a:r>
            <a:r>
              <a:rPr lang="en-US" dirty="0" err="1"/>
              <a:t>საშუალებების</a:t>
            </a:r>
            <a:r>
              <a:rPr lang="en-US" dirty="0"/>
              <a:t> </a:t>
            </a:r>
            <a:r>
              <a:rPr lang="en-US" dirty="0" err="1"/>
              <a:t>დაშვება</a:t>
            </a:r>
            <a:r>
              <a:rPr lang="en-US" dirty="0"/>
              <a:t> exchange </a:t>
            </a:r>
            <a:r>
              <a:rPr lang="ka-GE" dirty="0"/>
              <a:t>სერვერზე, ასევე </a:t>
            </a:r>
            <a:r>
              <a:rPr lang="en-US" dirty="0"/>
              <a:t>address book-</a:t>
            </a:r>
            <a:r>
              <a:rPr lang="ka-GE" dirty="0"/>
              <a:t>ის და კალენდარის გავრცელება </a:t>
            </a:r>
            <a:r>
              <a:rPr lang="en-US" dirty="0"/>
              <a:t>exchange server</a:t>
            </a:r>
            <a:r>
              <a:rPr lang="ka-GE" dirty="0"/>
              <a:t>-ის ორგანიზაციის მომხმარებლებს შორის. </a:t>
            </a:r>
          </a:p>
          <a:p>
            <a:r>
              <a:rPr lang="en-US" dirty="0"/>
              <a:t>5. LDAP/LDAPS SSL (</a:t>
            </a:r>
            <a:r>
              <a:rPr lang="en-US" b="1" dirty="0"/>
              <a:t>Lightweight Directory Access Protocol</a:t>
            </a:r>
            <a:r>
              <a:rPr lang="en-US" dirty="0"/>
              <a:t>) </a:t>
            </a:r>
            <a:r>
              <a:rPr lang="ka-GE" dirty="0"/>
              <a:t>-პროტოკოლის დახმარებით ხდება </a:t>
            </a:r>
            <a:r>
              <a:rPr lang="en-US" dirty="0"/>
              <a:t>exchange </a:t>
            </a:r>
            <a:r>
              <a:rPr lang="ka-GE" dirty="0"/>
              <a:t>სერვერსა და </a:t>
            </a:r>
            <a:r>
              <a:rPr lang="en-US" dirty="0"/>
              <a:t>active director-ს </a:t>
            </a:r>
            <a:r>
              <a:rPr lang="en-US" dirty="0" err="1"/>
              <a:t>შორის</a:t>
            </a:r>
            <a:r>
              <a:rPr lang="en-US" dirty="0"/>
              <a:t> </a:t>
            </a:r>
            <a:r>
              <a:rPr lang="en-US" dirty="0" err="1"/>
              <a:t>მონაცემების</a:t>
            </a:r>
            <a:r>
              <a:rPr lang="en-US" dirty="0"/>
              <a:t> </a:t>
            </a:r>
            <a:r>
              <a:rPr lang="en-US" dirty="0" err="1"/>
              <a:t>გაცვლა</a:t>
            </a:r>
            <a:r>
              <a:rPr lang="en-US" dirty="0"/>
              <a:t>.</a:t>
            </a:r>
            <a:endParaRPr lang="ka-GE" dirty="0"/>
          </a:p>
        </p:txBody>
      </p:sp>
    </p:spTree>
    <p:extLst>
      <p:ext uri="{BB962C8B-B14F-4D97-AF65-F5344CB8AC3E}">
        <p14:creationId xmlns:p14="http://schemas.microsoft.com/office/powerpoint/2010/main" val="197370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24252A-3A1F-4234-B4EF-89E2B10E65C4}"/>
              </a:ext>
            </a:extLst>
          </p:cNvPr>
          <p:cNvSpPr txBox="1"/>
          <p:nvPr/>
        </p:nvSpPr>
        <p:spPr>
          <a:xfrm>
            <a:off x="1068779" y="368135"/>
            <a:ext cx="10616540" cy="5632311"/>
          </a:xfrm>
          <a:prstGeom prst="rect">
            <a:avLst/>
          </a:prstGeom>
          <a:noFill/>
        </p:spPr>
        <p:txBody>
          <a:bodyPr wrap="square" rtlCol="0">
            <a:spAutoFit/>
          </a:bodyPr>
          <a:lstStyle/>
          <a:p>
            <a:pPr algn="ctr"/>
            <a:r>
              <a:rPr lang="ka-GE" b="1" dirty="0"/>
              <a:t>ძირითადი ცნებები მყისიერ შეტყობინებებსა და </a:t>
            </a:r>
            <a:r>
              <a:rPr lang="ka-GE" b="1" dirty="0" err="1"/>
              <a:t>მესენჯერებზე</a:t>
            </a:r>
            <a:endParaRPr lang="en-US" b="1" dirty="0"/>
          </a:p>
          <a:p>
            <a:pPr algn="ctr"/>
            <a:endParaRPr lang="en-US" b="1" dirty="0"/>
          </a:p>
          <a:p>
            <a:r>
              <a:rPr lang="en-US" dirty="0"/>
              <a:t>	</a:t>
            </a:r>
            <a:r>
              <a:rPr lang="ka-GE" dirty="0"/>
              <a:t>ინტერნეტით ურთიერთობისათვის განსაკუთრებული ადგილი უკავიათ პროგრამებს, რომელთაც შეუძლიათ დიდი რაოდენობის ინფორმაციის გაცვლა.</a:t>
            </a:r>
          </a:p>
          <a:p>
            <a:r>
              <a:rPr lang="en-US" dirty="0"/>
              <a:t>	</a:t>
            </a:r>
            <a:r>
              <a:rPr lang="ka-GE" dirty="0"/>
              <a:t>ადრე არსებობდა ასეთი საშუალება „</a:t>
            </a:r>
            <a:r>
              <a:rPr lang="ka-GE" dirty="0" err="1"/>
              <a:t>პეიჯერი</a:t>
            </a:r>
            <a:r>
              <a:rPr lang="ka-GE" dirty="0"/>
              <a:t>“, რომლის საშუალებითაც ხდებოდა შეტყობინებების გაგზავნა. დღეს-დღეობით </a:t>
            </a:r>
            <a:r>
              <a:rPr lang="en-US" dirty="0"/>
              <a:t>XXI </a:t>
            </a:r>
            <a:r>
              <a:rPr lang="ka-GE" dirty="0"/>
              <a:t>საუკუნეში არსებობს  ეგრეთ წოდებულ „ინტერნეტ-</a:t>
            </a:r>
            <a:r>
              <a:rPr lang="ka-GE" dirty="0" err="1"/>
              <a:t>პეიჯერები</a:t>
            </a:r>
            <a:r>
              <a:rPr lang="ka-GE" dirty="0"/>
              <a:t>“-</a:t>
            </a:r>
            <a:r>
              <a:rPr lang="ka-GE" dirty="0" err="1"/>
              <a:t>რომლელიც</a:t>
            </a:r>
            <a:r>
              <a:rPr lang="ka-GE" dirty="0"/>
              <a:t> საშუალებას გვაძლევს ინტერნეტის გამოყენებით მსოფლიოს სხვადასხვა წერტილში არამარტო მივიღოთ არამედ გავაგზავნოთ ტექსტური შეტყობინება. იგი ასევე საშუალებას გვაძლევს საუბარი წარვმართოთ ერთდროულად რამდენიმე მომხმარებელთან. აღნიშნულის გაკეთება </a:t>
            </a:r>
            <a:r>
              <a:rPr lang="ka-GE" dirty="0" err="1"/>
              <a:t>რათქმაუნდა</a:t>
            </a:r>
            <a:r>
              <a:rPr lang="ka-GE" dirty="0"/>
              <a:t> შეიძლება ასევე მობილური ტელეფონის გამოყენებითაც, თუმცა „ინტერნეტ-</a:t>
            </a:r>
            <a:r>
              <a:rPr lang="ka-GE" dirty="0" err="1"/>
              <a:t>პეიჯერებებს</a:t>
            </a:r>
            <a:r>
              <a:rPr lang="ka-GE" dirty="0"/>
              <a:t>“ აქვთ ის უპირატესობა, რომ იგი მობილურ ტელეფონთან შედარებით უფრო იაფია, და  ხელმისაწვდომია ყველგან სადაც ინტერნეტია. ხოლო მობილური ტელეფონი  საჭიროებს სხვადასხვა ქვეყანაში გამგზავრების დროს სიმ ბარათის გამოცვლას და იგი უფრო ძვირია. ასევე „ინტერნეტ-</a:t>
            </a:r>
            <a:r>
              <a:rPr lang="ka-GE" dirty="0" err="1"/>
              <a:t>პეიჯერების</a:t>
            </a:r>
            <a:r>
              <a:rPr lang="ka-GE" dirty="0"/>
              <a:t>“ აქვთ ის უპირატესობაც, რომ მიმღები შეტყობინებას იღებს მისი გაგზავნიდან რამდენიმე წამში, ისე, რომ არ არის საჭირო არსად დამატებით შესვლა და შეტყობინების შემოწმება (მაგალითად როგორც ხდება ფოსტის შემთხვევაში). კომპიუტერის ეკრანზე ჩნდება პროგრამის იკონი და ხმოვანი სიგნალი, ერთი სიტყვით ამის შესახებ მომხმარებელი მაშინვე ხვდება. ასევე შესაძლებელია შემოწმდეს მომხმარებელი დროის მოცემულ მომენტში არის თუ არა შემოსული პროგრამაში.</a:t>
            </a:r>
          </a:p>
          <a:p>
            <a:endParaRPr lang="ka-GE" dirty="0"/>
          </a:p>
        </p:txBody>
      </p:sp>
    </p:spTree>
    <p:extLst>
      <p:ext uri="{BB962C8B-B14F-4D97-AF65-F5344CB8AC3E}">
        <p14:creationId xmlns:p14="http://schemas.microsoft.com/office/powerpoint/2010/main" val="353487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7BC513-C2ED-44D7-AFA3-61CDEA6EC1DD}"/>
              </a:ext>
            </a:extLst>
          </p:cNvPr>
          <p:cNvSpPr txBox="1"/>
          <p:nvPr/>
        </p:nvSpPr>
        <p:spPr>
          <a:xfrm>
            <a:off x="581891" y="748146"/>
            <a:ext cx="10913423" cy="5078313"/>
          </a:xfrm>
          <a:prstGeom prst="rect">
            <a:avLst/>
          </a:prstGeom>
          <a:noFill/>
        </p:spPr>
        <p:txBody>
          <a:bodyPr wrap="square" rtlCol="0">
            <a:spAutoFit/>
          </a:bodyPr>
          <a:lstStyle/>
          <a:p>
            <a:r>
              <a:rPr lang="ka-GE" dirty="0"/>
              <a:t>რადგან შეტყობინებების გაგზავნა და მიღება ხდება რამდენიმე წამში, ამიტომ შეტყობინების ტექსტიც ორ მომხმარებელს შორის არის შედარებით პატარა, თუ ორივე მათგანი არის ერთდროულად შემოსული ქსელში. ამ სახის ურთიერთობისათვის საჭირო მომხმარებლის პროგრამა ეგრეთ წოდებული </a:t>
            </a:r>
            <a:r>
              <a:rPr lang="ka-GE" dirty="0" err="1"/>
              <a:t>მესენჯერი</a:t>
            </a:r>
            <a:r>
              <a:rPr lang="ka-GE" dirty="0"/>
              <a:t>. </a:t>
            </a:r>
          </a:p>
          <a:p>
            <a:r>
              <a:rPr lang="ka-GE" dirty="0"/>
              <a:t>შეტყობინებების გაგზავნის სერვისი წარმოადგენს ერთერთ ყველაზე ხელმისაწვდომ და მოთხოვნად საშუალებას ინტერნეტში, კორპორატიულ და ლოკალურ ქსელებში. შეტყობინებების გაგზავნის სერვისი იყოფა შეტყობინებების გაგზავნის სერვისად </a:t>
            </a:r>
            <a:r>
              <a:rPr lang="en-US" dirty="0" err="1"/>
              <a:t>offlain</a:t>
            </a:r>
            <a:r>
              <a:rPr lang="en-US" dirty="0"/>
              <a:t> </a:t>
            </a:r>
            <a:r>
              <a:rPr lang="ka-GE" dirty="0"/>
              <a:t>რეჟიმში (მაგალითად როგორიცაა </a:t>
            </a:r>
            <a:r>
              <a:rPr lang="en-US" dirty="0"/>
              <a:t>E-mail) </a:t>
            </a:r>
            <a:r>
              <a:rPr lang="ka-GE" dirty="0"/>
              <a:t>და შეტყობინებების გაგზავნის სერვისად ონლაინში (</a:t>
            </a:r>
            <a:r>
              <a:rPr lang="ru-RU" dirty="0"/>
              <a:t>Internet Relay Chat და Instant Messaging Service</a:t>
            </a:r>
            <a:r>
              <a:rPr lang="ka-GE" dirty="0"/>
              <a:t>). </a:t>
            </a:r>
          </a:p>
          <a:p>
            <a:r>
              <a:rPr lang="ka-GE" dirty="0"/>
              <a:t>შეტყობინებების გაგზავნის სერვისებს აქვთ თავიანთი ქსელი, ბევრი მათგანი დაფუძნებულია „კლიენტ-სერვერის“ არქიტექტურაზე.</a:t>
            </a:r>
            <a:endParaRPr lang="en-US" dirty="0"/>
          </a:p>
          <a:p>
            <a:endParaRPr lang="en-US" dirty="0"/>
          </a:p>
          <a:p>
            <a:endParaRPr lang="en-US" dirty="0"/>
          </a:p>
          <a:p>
            <a:r>
              <a:rPr lang="en-US" dirty="0" err="1"/>
              <a:t>Offlain</a:t>
            </a:r>
            <a:r>
              <a:rPr lang="en-US" dirty="0"/>
              <a:t> </a:t>
            </a:r>
            <a:r>
              <a:rPr lang="ka-GE" dirty="0"/>
              <a:t>რეჟიმში შეტყობინებების გაგზავნა ხდება ორი საფოსტო სერვერის ურთიერთქმედების შედეგად: საფოსტო სერვერის და საფოსტო კლიენტის. ელექტრონულ ფოსტასთან სამუშაოდ შეიძლება გამოყენებულ იქნას საფოსტო კლიენტები, ასევე საფოსტო ვებ ინტერფეისები, რომლებიც განლაგებულია საფოსტო ვებ სერვერებზე. ვებ ინტერფეისის საშუალებით შესაძლებელია პირდაპირ საფოსტო ვებ სერვერზე მუშაობა.</a:t>
            </a:r>
          </a:p>
          <a:p>
            <a:endParaRPr lang="ka-GE" dirty="0"/>
          </a:p>
        </p:txBody>
      </p:sp>
    </p:spTree>
    <p:extLst>
      <p:ext uri="{BB962C8B-B14F-4D97-AF65-F5344CB8AC3E}">
        <p14:creationId xmlns:p14="http://schemas.microsoft.com/office/powerpoint/2010/main" val="127452257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124</TotalTime>
  <Words>966</Words>
  <Application>Microsoft Office PowerPoint</Application>
  <PresentationFormat>Widescreen</PresentationFormat>
  <Paragraphs>196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Century Gothic</vt:lpstr>
      <vt:lpstr>Sylfaen</vt:lpstr>
      <vt:lpstr>Times New Roman</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zura titvinidze</dc:creator>
  <cp:lastModifiedBy>zura titvinidze</cp:lastModifiedBy>
  <cp:revision>13</cp:revision>
  <dcterms:created xsi:type="dcterms:W3CDTF">2017-07-12T04:42:25Z</dcterms:created>
  <dcterms:modified xsi:type="dcterms:W3CDTF">2017-07-12T06:46:26Z</dcterms:modified>
</cp:coreProperties>
</file>